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0" r:id="rId1"/>
  </p:sldMasterIdLst>
  <p:notesMasterIdLst>
    <p:notesMasterId r:id="rId22"/>
  </p:notesMasterIdLst>
  <p:sldIdLst>
    <p:sldId id="256" r:id="rId2"/>
    <p:sldId id="276" r:id="rId3"/>
    <p:sldId id="258" r:id="rId4"/>
    <p:sldId id="275" r:id="rId5"/>
    <p:sldId id="259"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7" r:id="rId2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varScale="1">
        <p:scale>
          <a:sx n="101" d="100"/>
          <a:sy n="101" d="100"/>
        </p:scale>
        <p:origin x="-1320" y="-120"/>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notesMaster" Target="notesMasters/notesMaster1.xml"/><Relationship Id="rId23" Type="http://schemas.openxmlformats.org/officeDocument/2006/relationships/printerSettings" Target="printerSettings/printerSettings1.bin"/><Relationship Id="rId24" Type="http://schemas.openxmlformats.org/officeDocument/2006/relationships/presProps" Target="presProps.xml"/><Relationship Id="rId25" Type="http://schemas.openxmlformats.org/officeDocument/2006/relationships/viewProps" Target="viewProps.xml"/><Relationship Id="rId26" Type="http://schemas.openxmlformats.org/officeDocument/2006/relationships/theme" Target="theme/theme1.xml"/><Relationship Id="rId27"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0A5E5CB-9067-1A4C-BB8E-1D9DA912FAD5}" type="datetimeFigureOut">
              <a:rPr lang="en-US" smtClean="0"/>
              <a:t>20/09/19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70308A0-F47F-2D4B-949A-CC93177957C5}" type="slidenum">
              <a:rPr lang="en-US" smtClean="0"/>
              <a:t>‹#›</a:t>
            </a:fld>
            <a:endParaRPr lang="en-US"/>
          </a:p>
        </p:txBody>
      </p:sp>
    </p:spTree>
    <p:extLst>
      <p:ext uri="{BB962C8B-B14F-4D97-AF65-F5344CB8AC3E}">
        <p14:creationId xmlns:p14="http://schemas.microsoft.com/office/powerpoint/2010/main" val="628604096"/>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308A0-F47F-2D4B-949A-CC93177957C5}" type="slidenum">
              <a:rPr lang="en-US" smtClean="0"/>
              <a:t>11</a:t>
            </a:fld>
            <a:endParaRPr lang="en-US"/>
          </a:p>
        </p:txBody>
      </p:sp>
    </p:spTree>
    <p:extLst>
      <p:ext uri="{BB962C8B-B14F-4D97-AF65-F5344CB8AC3E}">
        <p14:creationId xmlns:p14="http://schemas.microsoft.com/office/powerpoint/2010/main" val="15097059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1328166" y="1295400"/>
            <a:ext cx="6487668" cy="3152887"/>
          </a:xfrm>
          <a:prstGeom prst="rect">
            <a:avLst/>
          </a:prstGeom>
          <a:ln w="3175">
            <a:solidFill>
              <a:schemeClr val="bg1"/>
            </a:solidFill>
          </a:ln>
          <a:effectLst>
            <a:outerShdw blurRad="63500" sx="100500" sy="100500" algn="ctr" rotWithShape="0">
              <a:prstClr val="black">
                <a:alpha val="50000"/>
              </a:prstClr>
            </a:outerShdw>
          </a:effectLst>
        </p:spPr>
        <p:txBody>
          <a:bodyPr vert="horz" lIns="91440" tIns="45720" rIns="91440" bIns="45720" rtlCol="0">
            <a:normAutofit/>
          </a:bodyPr>
          <a:lstStyle/>
          <a:p>
            <a:pPr marL="0" indent="0" algn="l" defTabSz="914400" rtl="0" eaLnBrk="1" latinLnBrk="0" hangingPunct="1">
              <a:spcBef>
                <a:spcPts val="2000"/>
              </a:spcBef>
              <a:buClr>
                <a:schemeClr val="accent1">
                  <a:lumMod val="60000"/>
                  <a:lumOff val="40000"/>
                </a:schemeClr>
              </a:buClr>
              <a:buSzPct val="110000"/>
              <a:buFont typeface="Wingdings 2" pitchFamily="18" charset="2"/>
              <a:buNone/>
            </a:pPr>
            <a:endParaRPr sz="3200" kern="1200">
              <a:solidFill>
                <a:schemeClr val="tx1">
                  <a:lumMod val="65000"/>
                  <a:lumOff val="35000"/>
                </a:schemeClr>
              </a:solidFill>
              <a:latin typeface="+mn-lt"/>
              <a:ea typeface="+mn-ea"/>
              <a:cs typeface="+mn-cs"/>
            </a:endParaRPr>
          </a:p>
        </p:txBody>
      </p:sp>
      <p:sp>
        <p:nvSpPr>
          <p:cNvPr id="2" name="Title 1"/>
          <p:cNvSpPr>
            <a:spLocks noGrp="1"/>
          </p:cNvSpPr>
          <p:nvPr>
            <p:ph type="ctrTitle"/>
          </p:nvPr>
        </p:nvSpPr>
        <p:spPr>
          <a:xfrm>
            <a:off x="1322921" y="1523999"/>
            <a:ext cx="6498158" cy="1724867"/>
          </a:xfrm>
        </p:spPr>
        <p:txBody>
          <a:bodyPr vert="horz" lIns="91440" tIns="45720" rIns="91440" bIns="45720" rtlCol="0" anchor="b" anchorCtr="0">
            <a:noAutofit/>
          </a:bodyPr>
          <a:lstStyle>
            <a:lvl1pPr marL="0" indent="0" algn="ctr" defTabSz="914400" rtl="0" eaLnBrk="1" latinLnBrk="0" hangingPunct="1">
              <a:spcBef>
                <a:spcPct val="0"/>
              </a:spcBef>
              <a:buClr>
                <a:schemeClr val="accent1">
                  <a:lumMod val="60000"/>
                  <a:lumOff val="40000"/>
                </a:schemeClr>
              </a:buClr>
              <a:buSzPct val="110000"/>
              <a:buFont typeface="Wingdings 2" pitchFamily="18" charset="2"/>
              <a:buNone/>
              <a:defRPr sz="4600" kern="1200">
                <a:solidFill>
                  <a:schemeClr val="accent1"/>
                </a:solidFill>
                <a:latin typeface="+mj-lt"/>
                <a:ea typeface="+mj-ea"/>
                <a:cs typeface="+mj-cs"/>
              </a:defRPr>
            </a:lvl1pPr>
          </a:lstStyle>
          <a:p>
            <a:r>
              <a:rPr lang="en-US" smtClean="0"/>
              <a:t>Click to edit Master title style</a:t>
            </a:r>
            <a:endParaRPr/>
          </a:p>
        </p:txBody>
      </p:sp>
      <p:sp>
        <p:nvSpPr>
          <p:cNvPr id="3" name="Subtitle 2"/>
          <p:cNvSpPr>
            <a:spLocks noGrp="1"/>
          </p:cNvSpPr>
          <p:nvPr>
            <p:ph type="subTitle" idx="1"/>
          </p:nvPr>
        </p:nvSpPr>
        <p:spPr>
          <a:xfrm>
            <a:off x="1322921" y="3299012"/>
            <a:ext cx="6498159" cy="916641"/>
          </a:xfrm>
        </p:spPr>
        <p:txBody>
          <a:bodyPr vert="horz" lIns="91440" tIns="45720" rIns="91440" bIns="45720" rtlCol="0">
            <a:normAutofit/>
          </a:bodyPr>
          <a:lstStyle>
            <a:lvl1pPr marL="0" indent="0" algn="ctr" defTabSz="914400" rtl="0" eaLnBrk="1" latinLnBrk="0" hangingPunct="1">
              <a:spcBef>
                <a:spcPts val="300"/>
              </a:spcBef>
              <a:buClr>
                <a:schemeClr val="accent1">
                  <a:lumMod val="60000"/>
                  <a:lumOff val="40000"/>
                </a:schemeClr>
              </a:buClr>
              <a:buSzPct val="110000"/>
              <a:buFont typeface="Wingdings 2" pitchFamily="18" charset="2"/>
              <a:buNone/>
              <a:defRPr sz="1800" kern="1200">
                <a:solidFill>
                  <a:schemeClr val="tx1">
                    <a:tint val="75000"/>
                  </a:schemeClr>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sp>
        <p:nvSpPr>
          <p:cNvPr id="4" name="Date Placeholder 3"/>
          <p:cNvSpPr>
            <a:spLocks noGrp="1"/>
          </p:cNvSpPr>
          <p:nvPr>
            <p:ph type="dt" sz="half" idx="10"/>
          </p:nvPr>
        </p:nvSpPr>
        <p:spPr/>
        <p:txBody>
          <a:bodyPr/>
          <a:lstStyle/>
          <a:p>
            <a:fld id="{F47B5CA6-15F9-D241-AC03-E26CD5DACE93}" type="datetimeFigureOut">
              <a:rPr lang="en-US" smtClean="0"/>
              <a:t>19/09/19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20531D3-61D4-CA43-BDDC-E5D510FC2760}"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33398" y="611872"/>
            <a:ext cx="4079545" cy="1162050"/>
          </a:xfrm>
        </p:spPr>
        <p:txBody>
          <a:bodyPr anchor="b"/>
          <a:lstStyle>
            <a:lvl1pPr algn="ctr">
              <a:defRPr sz="3600" b="0"/>
            </a:lvl1pPr>
          </a:lstStyle>
          <a:p>
            <a:r>
              <a:rPr lang="en-US" smtClean="0"/>
              <a:t>Click to edit Master title style</a:t>
            </a:r>
            <a:endParaRPr/>
          </a:p>
        </p:txBody>
      </p:sp>
      <p:sp>
        <p:nvSpPr>
          <p:cNvPr id="4" name="Text Placeholder 3"/>
          <p:cNvSpPr>
            <a:spLocks noGrp="1"/>
          </p:cNvSpPr>
          <p:nvPr>
            <p:ph type="body" sz="half" idx="2"/>
          </p:nvPr>
        </p:nvSpPr>
        <p:spPr>
          <a:xfrm>
            <a:off x="533398" y="1787856"/>
            <a:ext cx="4079545" cy="3720152"/>
          </a:xfrm>
        </p:spPr>
        <p:txBody>
          <a:bodyPr>
            <a:normAutofit/>
          </a:bodyPr>
          <a:lstStyle>
            <a:lvl1pPr marL="0" indent="0" algn="ctr">
              <a:spcBef>
                <a:spcPts val="6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47B5CA6-15F9-D241-AC03-E26CD5DACE93}" type="datetimeFigureOut">
              <a:rPr lang="en-US" smtClean="0"/>
              <a:t>19/09/19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20531D3-61D4-CA43-BDDC-E5D510FC2760}" type="slidenum">
              <a:rPr lang="en-US" smtClean="0"/>
              <a:t>‹#›</a:t>
            </a:fld>
            <a:endParaRPr lang="en-US"/>
          </a:p>
        </p:txBody>
      </p:sp>
      <p:sp>
        <p:nvSpPr>
          <p:cNvPr id="8" name="Picture Placeholder 2"/>
          <p:cNvSpPr>
            <a:spLocks noGrp="1"/>
          </p:cNvSpPr>
          <p:nvPr>
            <p:ph type="pic" idx="1"/>
          </p:nvPr>
        </p:nvSpPr>
        <p:spPr>
          <a:xfrm>
            <a:off x="5090617" y="359392"/>
            <a:ext cx="3657600" cy="5318077"/>
          </a:xfrm>
          <a:ln w="3175">
            <a:solidFill>
              <a:schemeClr val="bg1"/>
            </a:solidFill>
          </a:ln>
          <a:effectLst>
            <a:outerShdw blurRad="63500" sx="100500" sy="100500" algn="ctr" rotWithShape="0">
              <a:prstClr val="black">
                <a:alpha val="50000"/>
              </a:prstClr>
            </a:outerShdw>
          </a:effectLst>
        </p:spPr>
        <p:txBody>
          <a:bodyPr vert="horz" lIns="91440" tIns="45720" rIns="91440" bIns="45720" rtlCol="0">
            <a:normAutofit/>
          </a:bodyPr>
          <a:lstStyle>
            <a:lvl1pPr marL="0" indent="0" algn="l" defTabSz="914400" rtl="0" eaLnBrk="1" latinLnBrk="0" hangingPunct="1">
              <a:spcBef>
                <a:spcPts val="2000"/>
              </a:spcBef>
              <a:buClr>
                <a:schemeClr val="accent1">
                  <a:lumMod val="60000"/>
                  <a:lumOff val="40000"/>
                </a:schemeClr>
              </a:buClr>
              <a:buSzPct val="110000"/>
              <a:buFont typeface="Wingdings 2" pitchFamily="18" charset="2"/>
              <a:buNone/>
              <a:defRPr sz="3200" kern="1200">
                <a:solidFill>
                  <a:schemeClr val="tx1">
                    <a:lumMod val="65000"/>
                    <a:lumOff val="35000"/>
                  </a:schemeClr>
                </a:solidFill>
                <a:latin typeface="+mn-lt"/>
                <a:ea typeface="+mn-ea"/>
                <a:cs typeface="+mn-cs"/>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Vertical Text Placeholder 2"/>
          <p:cNvSpPr>
            <a:spLocks noGrp="1"/>
          </p:cNvSpPr>
          <p:nvPr>
            <p:ph type="body" orient="vert" idx="1"/>
          </p:nvPr>
        </p:nvSpPr>
        <p:spPr/>
        <p:txBody>
          <a:bodyPr vert="eaVert"/>
          <a:lstStyle>
            <a:lvl5pP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p>
            <a:fld id="{F47B5CA6-15F9-D241-AC03-E26CD5DACE93}" type="datetimeFigureOut">
              <a:rPr lang="en-US" smtClean="0"/>
              <a:t>19/09/19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20531D3-61D4-CA43-BDDC-E5D510FC2760}"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369792" y="368301"/>
            <a:ext cx="1524000" cy="5575300"/>
          </a:xfrm>
        </p:spPr>
        <p:txBody>
          <a:bodyPr vert="eaVert"/>
          <a:lstStyle/>
          <a:p>
            <a:r>
              <a:rPr lang="en-US" smtClean="0"/>
              <a:t>Click to edit Master title style</a:t>
            </a:r>
            <a:endParaRPr/>
          </a:p>
        </p:txBody>
      </p:sp>
      <p:sp>
        <p:nvSpPr>
          <p:cNvPr id="3" name="Vertical Text Placeholder 2"/>
          <p:cNvSpPr>
            <a:spLocks noGrp="1"/>
          </p:cNvSpPr>
          <p:nvPr>
            <p:ph type="body" orient="vert" idx="1"/>
          </p:nvPr>
        </p:nvSpPr>
        <p:spPr>
          <a:xfrm>
            <a:off x="549274" y="368301"/>
            <a:ext cx="6689726" cy="5575300"/>
          </a:xfrm>
        </p:spPr>
        <p:txBody>
          <a:bodyPr vert="eaVert"/>
          <a:lstStyle>
            <a:lvl5pP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p>
            <a:fld id="{F47B5CA6-15F9-D241-AC03-E26CD5DACE93}" type="datetimeFigureOut">
              <a:rPr lang="en-US" smtClean="0"/>
              <a:t>19/09/19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20531D3-61D4-CA43-BDDC-E5D510FC2760}"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idx="1"/>
          </p:nvPr>
        </p:nvSpPr>
        <p:spPr/>
        <p:txBody>
          <a:bodyPr/>
          <a:lstStyle>
            <a:lvl5pP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p>
            <a:fld id="{F47B5CA6-15F9-D241-AC03-E26CD5DACE93}" type="datetimeFigureOut">
              <a:rPr lang="en-US" smtClean="0"/>
              <a:t>19/09/19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20531D3-61D4-CA43-BDDC-E5D510FC2760}"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with Picture">
    <p:spTree>
      <p:nvGrpSpPr>
        <p:cNvPr id="1" name=""/>
        <p:cNvGrpSpPr/>
        <p:nvPr/>
      </p:nvGrpSpPr>
      <p:grpSpPr>
        <a:xfrm>
          <a:off x="0" y="0"/>
          <a:ext cx="0" cy="0"/>
          <a:chOff x="0" y="0"/>
          <a:chExt cx="0" cy="0"/>
        </a:xfrm>
      </p:grpSpPr>
      <p:sp>
        <p:nvSpPr>
          <p:cNvPr id="2" name="Title 1"/>
          <p:cNvSpPr>
            <a:spLocks noGrp="1"/>
          </p:cNvSpPr>
          <p:nvPr>
            <p:ph type="ctrTitle"/>
          </p:nvPr>
        </p:nvSpPr>
        <p:spPr>
          <a:xfrm>
            <a:off x="363538" y="3352801"/>
            <a:ext cx="8416925" cy="1470025"/>
          </a:xfrm>
        </p:spPr>
        <p:txBody>
          <a:bodyPr/>
          <a:lstStyle/>
          <a:p>
            <a:r>
              <a:rPr lang="en-US" smtClean="0"/>
              <a:t>Click to edit Master title style</a:t>
            </a:r>
            <a:endParaRPr dirty="0"/>
          </a:p>
        </p:txBody>
      </p:sp>
      <p:sp>
        <p:nvSpPr>
          <p:cNvPr id="3" name="Subtitle 2"/>
          <p:cNvSpPr>
            <a:spLocks noGrp="1"/>
          </p:cNvSpPr>
          <p:nvPr>
            <p:ph type="subTitle" idx="1"/>
          </p:nvPr>
        </p:nvSpPr>
        <p:spPr>
          <a:xfrm>
            <a:off x="363538" y="4771029"/>
            <a:ext cx="8416925" cy="972671"/>
          </a:xfrm>
        </p:spPr>
        <p:txBody>
          <a:bodyPr>
            <a:normAutofit/>
          </a:bodyPr>
          <a:lstStyle>
            <a:lvl1pPr marL="0" indent="0" algn="ctr">
              <a:spcBef>
                <a:spcPts val="300"/>
              </a:spcBef>
              <a:buNone/>
              <a:defRPr sz="18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sp>
        <p:nvSpPr>
          <p:cNvPr id="4" name="Date Placeholder 3"/>
          <p:cNvSpPr>
            <a:spLocks noGrp="1"/>
          </p:cNvSpPr>
          <p:nvPr>
            <p:ph type="dt" sz="half" idx="10"/>
          </p:nvPr>
        </p:nvSpPr>
        <p:spPr/>
        <p:txBody>
          <a:bodyPr/>
          <a:lstStyle/>
          <a:p>
            <a:fld id="{F47B5CA6-15F9-D241-AC03-E26CD5DACE93}" type="datetimeFigureOut">
              <a:rPr lang="en-US" smtClean="0"/>
              <a:t>19/09/19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20531D3-61D4-CA43-BDDC-E5D510FC2760}" type="slidenum">
              <a:rPr lang="en-US" smtClean="0"/>
              <a:t>‹#›</a:t>
            </a:fld>
            <a:endParaRPr lang="en-US"/>
          </a:p>
        </p:txBody>
      </p:sp>
      <p:sp>
        <p:nvSpPr>
          <p:cNvPr id="9" name="Picture Placeholder 2"/>
          <p:cNvSpPr>
            <a:spLocks noGrp="1"/>
          </p:cNvSpPr>
          <p:nvPr>
            <p:ph type="pic" idx="13"/>
          </p:nvPr>
        </p:nvSpPr>
        <p:spPr>
          <a:xfrm>
            <a:off x="370980" y="363538"/>
            <a:ext cx="8402040" cy="2836862"/>
          </a:xfrm>
          <a:ln w="3175">
            <a:solidFill>
              <a:schemeClr val="bg1"/>
            </a:solidFill>
          </a:ln>
          <a:effectLst>
            <a:outerShdw blurRad="63500" sx="100500" sy="100500" algn="ctr" rotWithShape="0">
              <a:prstClr val="black">
                <a:alpha val="50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49275" y="2403144"/>
            <a:ext cx="8056563" cy="1362075"/>
          </a:xfrm>
        </p:spPr>
        <p:txBody>
          <a:bodyPr anchor="b" anchorCtr="0"/>
          <a:lstStyle>
            <a:lvl1pPr algn="ctr">
              <a:defRPr sz="4600" b="0" cap="none" baseline="0"/>
            </a:lvl1pPr>
          </a:lstStyle>
          <a:p>
            <a:r>
              <a:rPr lang="en-US" smtClean="0"/>
              <a:t>Click to edit Master title style</a:t>
            </a:r>
            <a:endParaRPr/>
          </a:p>
        </p:txBody>
      </p:sp>
      <p:sp>
        <p:nvSpPr>
          <p:cNvPr id="3" name="Text Placeholder 2"/>
          <p:cNvSpPr>
            <a:spLocks noGrp="1"/>
          </p:cNvSpPr>
          <p:nvPr>
            <p:ph type="body" idx="1"/>
          </p:nvPr>
        </p:nvSpPr>
        <p:spPr>
          <a:xfrm>
            <a:off x="549275" y="3736005"/>
            <a:ext cx="8056563" cy="1500187"/>
          </a:xfrm>
        </p:spPr>
        <p:txBody>
          <a:bodyPr anchor="t" anchorCtr="0">
            <a:normAutofit/>
          </a:bodyPr>
          <a:lstStyle>
            <a:lvl1pPr marL="0" indent="0" algn="ctr">
              <a:spcBef>
                <a:spcPts val="300"/>
              </a:spcBef>
              <a:buNone/>
              <a:defRPr sz="18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47B5CA6-15F9-D241-AC03-E26CD5DACE93}" type="datetimeFigureOut">
              <a:rPr lang="en-US" smtClean="0"/>
              <a:t>19/09/19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20531D3-61D4-CA43-BDDC-E5D510FC2760}"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9275" y="107576"/>
            <a:ext cx="8042276" cy="1336956"/>
          </a:xfrm>
        </p:spPr>
        <p:txBody>
          <a:bodyPr/>
          <a:lstStyle/>
          <a:p>
            <a:r>
              <a:rPr lang="en-US" smtClean="0"/>
              <a:t>Click to edit Master title style</a:t>
            </a:r>
            <a:endParaRPr/>
          </a:p>
        </p:txBody>
      </p:sp>
      <p:sp>
        <p:nvSpPr>
          <p:cNvPr id="3" name="Content Placeholder 2"/>
          <p:cNvSpPr>
            <a:spLocks noGrp="1"/>
          </p:cNvSpPr>
          <p:nvPr>
            <p:ph sz="half" idx="1"/>
          </p:nvPr>
        </p:nvSpPr>
        <p:spPr>
          <a:xfrm>
            <a:off x="549275" y="1600201"/>
            <a:ext cx="3840480" cy="4343400"/>
          </a:xfrm>
        </p:spPr>
        <p:txBody>
          <a:bodyPr>
            <a:normAutofit/>
          </a:bodyPr>
          <a:lstStyle>
            <a:lvl1pPr>
              <a:spcBef>
                <a:spcPts val="1600"/>
              </a:spcBef>
              <a:defRPr sz="20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Content Placeholder 3"/>
          <p:cNvSpPr>
            <a:spLocks noGrp="1"/>
          </p:cNvSpPr>
          <p:nvPr>
            <p:ph sz="half" idx="2"/>
          </p:nvPr>
        </p:nvSpPr>
        <p:spPr>
          <a:xfrm>
            <a:off x="4751071" y="1600201"/>
            <a:ext cx="3840480" cy="4343400"/>
          </a:xfrm>
        </p:spPr>
        <p:txBody>
          <a:bodyPr>
            <a:normAutofit/>
          </a:bodyPr>
          <a:lstStyle>
            <a:lvl1pPr>
              <a:spcBef>
                <a:spcPts val="1600"/>
              </a:spcBef>
              <a:defRPr sz="20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5" name="Date Placeholder 4"/>
          <p:cNvSpPr>
            <a:spLocks noGrp="1"/>
          </p:cNvSpPr>
          <p:nvPr>
            <p:ph type="dt" sz="half" idx="10"/>
          </p:nvPr>
        </p:nvSpPr>
        <p:spPr/>
        <p:txBody>
          <a:bodyPr/>
          <a:lstStyle/>
          <a:p>
            <a:fld id="{F47B5CA6-15F9-D241-AC03-E26CD5DACE93}" type="datetimeFigureOut">
              <a:rPr lang="en-US" smtClean="0"/>
              <a:t>19/09/19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20531D3-61D4-CA43-BDDC-E5D510FC2760}"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49274" y="107576"/>
            <a:ext cx="8042276" cy="1336956"/>
          </a:xfrm>
        </p:spPr>
        <p:txBody>
          <a:bodyPr/>
          <a:lstStyle>
            <a:lvl1pPr>
              <a:defRPr/>
            </a:lvl1pPr>
          </a:lstStyle>
          <a:p>
            <a:r>
              <a:rPr lang="en-US" smtClean="0"/>
              <a:t>Click to edit Master title style</a:t>
            </a:r>
            <a:endParaRPr/>
          </a:p>
        </p:txBody>
      </p:sp>
      <p:sp>
        <p:nvSpPr>
          <p:cNvPr id="3" name="Text Placeholder 2"/>
          <p:cNvSpPr>
            <a:spLocks noGrp="1"/>
          </p:cNvSpPr>
          <p:nvPr>
            <p:ph type="body" idx="1"/>
          </p:nvPr>
        </p:nvSpPr>
        <p:spPr>
          <a:xfrm>
            <a:off x="549274" y="1453224"/>
            <a:ext cx="3840480" cy="750887"/>
          </a:xfrm>
        </p:spPr>
        <p:txBody>
          <a:bodyPr anchor="b">
            <a:noAutofit/>
          </a:bodyPr>
          <a:lstStyle>
            <a:lvl1pPr marL="0" indent="0" algn="ctr">
              <a:spcBef>
                <a:spcPts val="0"/>
              </a:spcBef>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49274" y="2347415"/>
            <a:ext cx="3840480" cy="3596185"/>
          </a:xfrm>
        </p:spPr>
        <p:txBody>
          <a:bodyPr>
            <a:normAutofit/>
          </a:bodyPr>
          <a:lstStyle>
            <a:lvl1pPr>
              <a:spcBef>
                <a:spcPts val="1600"/>
              </a:spcBef>
              <a:defRPr sz="20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5" name="Text Placeholder 4"/>
          <p:cNvSpPr>
            <a:spLocks noGrp="1"/>
          </p:cNvSpPr>
          <p:nvPr>
            <p:ph type="body" sz="quarter" idx="3"/>
          </p:nvPr>
        </p:nvSpPr>
        <p:spPr>
          <a:xfrm>
            <a:off x="4751070" y="1453224"/>
            <a:ext cx="3840480" cy="750887"/>
          </a:xfrm>
        </p:spPr>
        <p:txBody>
          <a:bodyPr anchor="b">
            <a:noAutofit/>
          </a:bodyPr>
          <a:lstStyle>
            <a:lvl1pPr marL="0" indent="0" algn="ctr">
              <a:spcBef>
                <a:spcPts val="0"/>
              </a:spcBef>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751070" y="2347415"/>
            <a:ext cx="3840480" cy="3596185"/>
          </a:xfrm>
        </p:spPr>
        <p:txBody>
          <a:bodyPr>
            <a:normAutofit/>
          </a:bodyPr>
          <a:lstStyle>
            <a:lvl1pPr>
              <a:spcBef>
                <a:spcPts val="1600"/>
              </a:spcBef>
              <a:defRPr sz="20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7" name="Date Placeholder 6"/>
          <p:cNvSpPr>
            <a:spLocks noGrp="1"/>
          </p:cNvSpPr>
          <p:nvPr>
            <p:ph type="dt" sz="half" idx="10"/>
          </p:nvPr>
        </p:nvSpPr>
        <p:spPr/>
        <p:txBody>
          <a:bodyPr/>
          <a:lstStyle/>
          <a:p>
            <a:fld id="{F47B5CA6-15F9-D241-AC03-E26CD5DACE93}" type="datetimeFigureOut">
              <a:rPr lang="en-US" smtClean="0"/>
              <a:t>19/09/19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20531D3-61D4-CA43-BDDC-E5D510FC2760}"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Date Placeholder 2"/>
          <p:cNvSpPr>
            <a:spLocks noGrp="1"/>
          </p:cNvSpPr>
          <p:nvPr>
            <p:ph type="dt" sz="half" idx="10"/>
          </p:nvPr>
        </p:nvSpPr>
        <p:spPr/>
        <p:txBody>
          <a:bodyPr/>
          <a:lstStyle/>
          <a:p>
            <a:fld id="{F47B5CA6-15F9-D241-AC03-E26CD5DACE93}" type="datetimeFigureOut">
              <a:rPr lang="en-US" smtClean="0"/>
              <a:t>19/09/19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20531D3-61D4-CA43-BDDC-E5D510FC2760}"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47B5CA6-15F9-D241-AC03-E26CD5DACE93}" type="datetimeFigureOut">
              <a:rPr lang="en-US" smtClean="0"/>
              <a:t>19/09/19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20531D3-61D4-CA43-BDDC-E5D510FC2760}"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33399" y="611872"/>
            <a:ext cx="3840480" cy="1162050"/>
          </a:xfrm>
        </p:spPr>
        <p:txBody>
          <a:bodyPr anchor="b"/>
          <a:lstStyle>
            <a:lvl1pPr algn="ctr">
              <a:defRPr sz="3600" b="0"/>
            </a:lvl1pPr>
          </a:lstStyle>
          <a:p>
            <a:r>
              <a:rPr lang="en-US" smtClean="0"/>
              <a:t>Click to edit Master title style</a:t>
            </a:r>
            <a:endParaRPr/>
          </a:p>
        </p:txBody>
      </p:sp>
      <p:sp>
        <p:nvSpPr>
          <p:cNvPr id="3" name="Content Placeholder 2"/>
          <p:cNvSpPr>
            <a:spLocks noGrp="1"/>
          </p:cNvSpPr>
          <p:nvPr>
            <p:ph idx="1"/>
          </p:nvPr>
        </p:nvSpPr>
        <p:spPr>
          <a:xfrm>
            <a:off x="4742824" y="368300"/>
            <a:ext cx="3840480" cy="5575300"/>
          </a:xfrm>
        </p:spPr>
        <p:txBody>
          <a:bodyPr>
            <a:normAutofit/>
          </a:bodyPr>
          <a:lstStyle>
            <a:lvl1pPr>
              <a:spcBef>
                <a:spcPts val="2000"/>
              </a:spcBef>
              <a:defRPr sz="2200"/>
            </a:lvl1pPr>
            <a:lvl2pPr>
              <a:defRPr sz="2000"/>
            </a:lvl2pPr>
            <a:lvl3pPr>
              <a:defRPr sz="1800"/>
            </a:lvl3pPr>
            <a:lvl4pPr>
              <a:defRPr sz="1800"/>
            </a:lvl4pPr>
            <a:lvl5pPr>
              <a:defRPr sz="18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Text Placeholder 3"/>
          <p:cNvSpPr>
            <a:spLocks noGrp="1"/>
          </p:cNvSpPr>
          <p:nvPr>
            <p:ph type="body" sz="half" idx="2"/>
          </p:nvPr>
        </p:nvSpPr>
        <p:spPr>
          <a:xfrm>
            <a:off x="533399" y="1787856"/>
            <a:ext cx="3840480" cy="3720152"/>
          </a:xfrm>
        </p:spPr>
        <p:txBody>
          <a:bodyPr>
            <a:normAutofit/>
          </a:bodyPr>
          <a:lstStyle>
            <a:lvl1pPr marL="0" indent="0" algn="ctr">
              <a:spcBef>
                <a:spcPts val="6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47B5CA6-15F9-D241-AC03-E26CD5DACE93}" type="datetimeFigureOut">
              <a:rPr lang="en-US" smtClean="0"/>
              <a:t>19/09/19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20531D3-61D4-CA43-BDDC-E5D510FC2760}"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49275" y="107576"/>
            <a:ext cx="8042276" cy="1336956"/>
          </a:xfrm>
          <a:prstGeom prst="rect">
            <a:avLst/>
          </a:prstGeom>
        </p:spPr>
        <p:txBody>
          <a:bodyPr vert="horz" lIns="91440" tIns="45720" rIns="91440" bIns="45720" rtlCol="0" anchor="b" anchorCtr="0">
            <a:noAutofit/>
          </a:bodyPr>
          <a:lstStyle/>
          <a:p>
            <a:r>
              <a:rPr lang="en-US" smtClean="0"/>
              <a:t>Click to edit Master title style</a:t>
            </a:r>
            <a:endParaRPr/>
          </a:p>
        </p:txBody>
      </p:sp>
      <p:sp>
        <p:nvSpPr>
          <p:cNvPr id="3" name="Text Placeholder 2"/>
          <p:cNvSpPr>
            <a:spLocks noGrp="1"/>
          </p:cNvSpPr>
          <p:nvPr>
            <p:ph type="body" idx="1"/>
          </p:nvPr>
        </p:nvSpPr>
        <p:spPr>
          <a:xfrm>
            <a:off x="549275" y="1600201"/>
            <a:ext cx="8042276" cy="43434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2"/>
          </p:nvPr>
        </p:nvSpPr>
        <p:spPr>
          <a:xfrm>
            <a:off x="5629835" y="6275668"/>
            <a:ext cx="2133600" cy="365125"/>
          </a:xfrm>
          <a:prstGeom prst="rect">
            <a:avLst/>
          </a:prstGeom>
        </p:spPr>
        <p:txBody>
          <a:bodyPr vert="horz" lIns="91440" tIns="45720" rIns="91440" bIns="45720" rtlCol="0" anchor="ctr"/>
          <a:lstStyle>
            <a:lvl1pPr algn="r">
              <a:defRPr sz="1200">
                <a:solidFill>
                  <a:schemeClr val="bg1"/>
                </a:solidFill>
              </a:defRPr>
            </a:lvl1pPr>
          </a:lstStyle>
          <a:p>
            <a:fld id="{F47B5CA6-15F9-D241-AC03-E26CD5DACE93}" type="datetimeFigureOut">
              <a:rPr lang="en-US" smtClean="0"/>
              <a:t>19/09/19</a:t>
            </a:fld>
            <a:endParaRPr lang="en-US"/>
          </a:p>
        </p:txBody>
      </p:sp>
      <p:sp>
        <p:nvSpPr>
          <p:cNvPr id="5" name="Footer Placeholder 4"/>
          <p:cNvSpPr>
            <a:spLocks noGrp="1"/>
          </p:cNvSpPr>
          <p:nvPr>
            <p:ph type="ftr" sz="quarter" idx="3"/>
          </p:nvPr>
        </p:nvSpPr>
        <p:spPr>
          <a:xfrm>
            <a:off x="264458" y="6275668"/>
            <a:ext cx="4840941" cy="365125"/>
          </a:xfrm>
          <a:prstGeom prst="rect">
            <a:avLst/>
          </a:prstGeom>
        </p:spPr>
        <p:txBody>
          <a:bodyPr vert="horz" lIns="91440" tIns="45720" rIns="91440" bIns="45720" rtlCol="0" anchor="ctr"/>
          <a:lstStyle>
            <a:lvl1pPr algn="l">
              <a:defRPr sz="1200">
                <a:solidFill>
                  <a:schemeClr val="bg1"/>
                </a:solidFill>
              </a:defRPr>
            </a:lvl1pPr>
          </a:lstStyle>
          <a:p>
            <a:endParaRPr lang="en-US"/>
          </a:p>
        </p:txBody>
      </p:sp>
      <p:sp>
        <p:nvSpPr>
          <p:cNvPr id="6" name="Slide Number Placeholder 5"/>
          <p:cNvSpPr>
            <a:spLocks noGrp="1"/>
          </p:cNvSpPr>
          <p:nvPr>
            <p:ph type="sldNum" sz="quarter" idx="4"/>
          </p:nvPr>
        </p:nvSpPr>
        <p:spPr>
          <a:xfrm>
            <a:off x="7897906" y="6275668"/>
            <a:ext cx="990600" cy="365125"/>
          </a:xfrm>
          <a:prstGeom prst="rect">
            <a:avLst/>
          </a:prstGeom>
        </p:spPr>
        <p:txBody>
          <a:bodyPr vert="horz" lIns="91440" tIns="45720" rIns="91440" bIns="45720" rtlCol="0" anchor="ctr"/>
          <a:lstStyle>
            <a:lvl1pPr algn="r">
              <a:defRPr sz="3600">
                <a:solidFill>
                  <a:schemeClr val="bg1"/>
                </a:solidFill>
              </a:defRPr>
            </a:lvl1pPr>
          </a:lstStyle>
          <a:p>
            <a:fld id="{920531D3-61D4-CA43-BDDC-E5D510FC2760}"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 id="2147483732" r:id="rId12"/>
  </p:sldLayoutIdLst>
  <p:txStyles>
    <p:titleStyle>
      <a:lvl1pPr algn="ctr" defTabSz="914400" rtl="0" eaLnBrk="1" latinLnBrk="0" hangingPunct="1">
        <a:spcBef>
          <a:spcPct val="0"/>
        </a:spcBef>
        <a:buNone/>
        <a:defRPr sz="4600" kern="1200">
          <a:solidFill>
            <a:schemeClr val="accent1"/>
          </a:solidFill>
          <a:latin typeface="+mj-lt"/>
          <a:ea typeface="+mj-ea"/>
          <a:cs typeface="+mj-cs"/>
        </a:defRPr>
      </a:lvl1pPr>
    </p:titleStyle>
    <p:bodyStyle>
      <a:lvl1pPr marL="349250" indent="-349250" algn="l" defTabSz="914400" rtl="0" eaLnBrk="1" latinLnBrk="0" hangingPunct="1">
        <a:spcBef>
          <a:spcPts val="2000"/>
        </a:spcBef>
        <a:buClr>
          <a:schemeClr val="accent1">
            <a:lumMod val="60000"/>
            <a:lumOff val="40000"/>
          </a:schemeClr>
        </a:buClr>
        <a:buSzPct val="110000"/>
        <a:buFont typeface="Wingdings 2" pitchFamily="18" charset="2"/>
        <a:buChar char=""/>
        <a:defRPr sz="2400" kern="1200">
          <a:solidFill>
            <a:schemeClr val="tx1">
              <a:lumMod val="65000"/>
              <a:lumOff val="35000"/>
            </a:schemeClr>
          </a:solidFill>
          <a:latin typeface="+mn-lt"/>
          <a:ea typeface="+mn-ea"/>
          <a:cs typeface="+mn-cs"/>
        </a:defRPr>
      </a:lvl1pPr>
      <a:lvl2pPr marL="685800" indent="-336550" algn="l" defTabSz="914400" rtl="0" eaLnBrk="1" latinLnBrk="0" hangingPunct="1">
        <a:spcBef>
          <a:spcPts val="600"/>
        </a:spcBef>
        <a:buClr>
          <a:schemeClr val="accent1">
            <a:lumMod val="75000"/>
          </a:schemeClr>
        </a:buClr>
        <a:buSzPct val="110000"/>
        <a:buFont typeface="Wingdings 2" pitchFamily="18" charset="2"/>
        <a:buChar char=""/>
        <a:defRPr sz="2200" kern="1200">
          <a:solidFill>
            <a:schemeClr val="tx1">
              <a:lumMod val="65000"/>
              <a:lumOff val="35000"/>
            </a:schemeClr>
          </a:solidFill>
          <a:latin typeface="+mn-lt"/>
          <a:ea typeface="+mn-ea"/>
          <a:cs typeface="+mn-cs"/>
        </a:defRPr>
      </a:lvl2pPr>
      <a:lvl3pPr marL="968375" indent="-282575" algn="l" defTabSz="914400" rtl="0" eaLnBrk="1" latinLnBrk="0" hangingPunct="1">
        <a:spcBef>
          <a:spcPts val="600"/>
        </a:spcBef>
        <a:buClr>
          <a:schemeClr val="accent1">
            <a:lumMod val="60000"/>
            <a:lumOff val="40000"/>
          </a:schemeClr>
        </a:buClr>
        <a:buSzPct val="110000"/>
        <a:buFont typeface="Wingdings 2" pitchFamily="18" charset="2"/>
        <a:buChar char=""/>
        <a:defRPr sz="2000" kern="1200">
          <a:solidFill>
            <a:schemeClr val="tx1">
              <a:lumMod val="65000"/>
              <a:lumOff val="35000"/>
            </a:schemeClr>
          </a:solidFill>
          <a:latin typeface="+mn-lt"/>
          <a:ea typeface="+mn-ea"/>
          <a:cs typeface="+mn-cs"/>
        </a:defRPr>
      </a:lvl3pPr>
      <a:lvl4pPr marL="1263650" indent="-295275" algn="l" defTabSz="914400" rtl="0" eaLnBrk="1" latinLnBrk="0" hangingPunct="1">
        <a:spcBef>
          <a:spcPts val="600"/>
        </a:spcBef>
        <a:buClr>
          <a:schemeClr val="accent1">
            <a:lumMod val="75000"/>
          </a:schemeClr>
        </a:buClr>
        <a:buSzPct val="110000"/>
        <a:buFont typeface="Wingdings 2" pitchFamily="18" charset="2"/>
        <a:buChar char=""/>
        <a:defRPr sz="1800" kern="1200">
          <a:solidFill>
            <a:schemeClr val="tx1">
              <a:lumMod val="65000"/>
              <a:lumOff val="35000"/>
            </a:schemeClr>
          </a:solidFill>
          <a:latin typeface="+mn-lt"/>
          <a:ea typeface="+mn-ea"/>
          <a:cs typeface="+mn-cs"/>
        </a:defRPr>
      </a:lvl4pPr>
      <a:lvl5pPr marL="1546225" indent="-282575" algn="l" defTabSz="914400" rtl="0" eaLnBrk="1" latinLnBrk="0" hangingPunct="1">
        <a:spcBef>
          <a:spcPts val="600"/>
        </a:spcBef>
        <a:buClr>
          <a:schemeClr val="accent1">
            <a:lumMod val="60000"/>
            <a:lumOff val="40000"/>
          </a:schemeClr>
        </a:buClr>
        <a:buSzPct val="110000"/>
        <a:buFont typeface="Wingdings 2" pitchFamily="18" charset="2"/>
        <a:buChar char=""/>
        <a:defRPr sz="1800" kern="1200">
          <a:solidFill>
            <a:schemeClr val="tx1">
              <a:lumMod val="65000"/>
              <a:lumOff val="35000"/>
            </a:schemeClr>
          </a:solidFill>
          <a:latin typeface="+mn-lt"/>
          <a:ea typeface="+mn-ea"/>
          <a:cs typeface="+mn-cs"/>
        </a:defRPr>
      </a:lvl5pPr>
      <a:lvl6pPr marL="1828800" indent="-282575" algn="l" defTabSz="914400" rtl="0" eaLnBrk="1" latinLnBrk="0" hangingPunct="1">
        <a:spcBef>
          <a:spcPct val="20000"/>
        </a:spcBef>
        <a:buClr>
          <a:schemeClr val="accent2"/>
        </a:buClr>
        <a:buSzPct val="110000"/>
        <a:buFont typeface="Wingdings 2" pitchFamily="18" charset="2"/>
        <a:buChar char=""/>
        <a:defRPr lang="en-US" sz="1800" kern="1200" dirty="0" smtClean="0">
          <a:solidFill>
            <a:schemeClr val="tx1">
              <a:lumMod val="65000"/>
              <a:lumOff val="35000"/>
            </a:schemeClr>
          </a:solidFill>
          <a:latin typeface="+mn-lt"/>
          <a:ea typeface="+mn-ea"/>
          <a:cs typeface="+mn-cs"/>
        </a:defRPr>
      </a:lvl6pPr>
      <a:lvl7pPr marL="2117725" indent="-282575" algn="l" defTabSz="914400" rtl="0" eaLnBrk="1" latinLnBrk="0" hangingPunct="1">
        <a:spcBef>
          <a:spcPct val="20000"/>
        </a:spcBef>
        <a:buClr>
          <a:schemeClr val="accent1">
            <a:lumMod val="60000"/>
            <a:lumOff val="40000"/>
          </a:schemeClr>
        </a:buClr>
        <a:buSzPct val="110000"/>
        <a:buFont typeface="Wingdings 2" pitchFamily="18" charset="2"/>
        <a:buChar char=""/>
        <a:defRPr lang="en-US" sz="1800" kern="1200" dirty="0" smtClean="0">
          <a:solidFill>
            <a:schemeClr val="tx1">
              <a:lumMod val="65000"/>
              <a:lumOff val="35000"/>
            </a:schemeClr>
          </a:solidFill>
          <a:latin typeface="+mn-lt"/>
          <a:ea typeface="+mn-ea"/>
          <a:cs typeface="+mn-cs"/>
        </a:defRPr>
      </a:lvl7pPr>
      <a:lvl8pPr marL="2398713" indent="-282575" algn="l" defTabSz="914400" rtl="0" eaLnBrk="1" latinLnBrk="0" hangingPunct="1">
        <a:spcBef>
          <a:spcPct val="20000"/>
        </a:spcBef>
        <a:buClr>
          <a:schemeClr val="accent2"/>
        </a:buClr>
        <a:buSzPct val="110000"/>
        <a:buFont typeface="Wingdings 2" pitchFamily="18" charset="2"/>
        <a:buChar char=""/>
        <a:defRPr lang="en-US" sz="1800" kern="1200" dirty="0" smtClean="0">
          <a:solidFill>
            <a:schemeClr val="tx1">
              <a:lumMod val="65000"/>
              <a:lumOff val="35000"/>
            </a:schemeClr>
          </a:solidFill>
          <a:latin typeface="+mn-lt"/>
          <a:ea typeface="+mn-ea"/>
          <a:cs typeface="+mn-cs"/>
        </a:defRPr>
      </a:lvl8pPr>
      <a:lvl9pPr marL="2689225" indent="-282575" algn="l" defTabSz="914400" rtl="0" eaLnBrk="1" latinLnBrk="0" hangingPunct="1">
        <a:spcBef>
          <a:spcPct val="20000"/>
        </a:spcBef>
        <a:buClr>
          <a:schemeClr val="accent1">
            <a:lumMod val="60000"/>
            <a:lumOff val="40000"/>
          </a:schemeClr>
        </a:buClr>
        <a:buSzPct val="110000"/>
        <a:buFont typeface="Wingdings 2" pitchFamily="18" charset="2"/>
        <a:buChar char=""/>
        <a:defRPr lang="en-US" sz="1800" kern="1200" dirty="0">
          <a:solidFill>
            <a:schemeClr val="tx1">
              <a:lumMod val="65000"/>
              <a:lumOff val="35000"/>
            </a:schemeClr>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 Id="rId3"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 Id="rId3" Type="http://schemas.openxmlformats.org/officeDocument/2006/relationships/image" Target="../media/image1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zipatlas.com/us/pa/zip-code-comparison/percentage-indian-population.htm" TargetMode="External"/><Relationship Id="rId3" Type="http://schemas.openxmlformats.org/officeDocument/2006/relationships/hyperlink" Target="https://developer.foursquare.com/docs/api/venues/search"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 Id="rId3"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3200" dirty="0" smtClean="0">
                <a:latin typeface="News Gothic MT"/>
                <a:cs typeface="News Gothic MT"/>
              </a:rPr>
              <a:t>Pennsylvania Movie Theatres </a:t>
            </a:r>
            <a:r>
              <a:rPr lang="mr-IN" sz="3200" dirty="0" smtClean="0">
                <a:latin typeface="News Gothic MT"/>
                <a:cs typeface="News Gothic MT"/>
              </a:rPr>
              <a:t>–</a:t>
            </a:r>
            <a:r>
              <a:rPr lang="en-US" sz="3200" dirty="0" smtClean="0">
                <a:latin typeface="News Gothic MT"/>
                <a:cs typeface="News Gothic MT"/>
              </a:rPr>
              <a:t> Capstone Project</a:t>
            </a:r>
            <a:endParaRPr lang="en-US" sz="3200" dirty="0">
              <a:latin typeface="News Gothic MT"/>
              <a:cs typeface="News Gothic MT"/>
            </a:endParaRPr>
          </a:p>
        </p:txBody>
      </p:sp>
      <p:sp>
        <p:nvSpPr>
          <p:cNvPr id="3" name="Subtitle 2"/>
          <p:cNvSpPr>
            <a:spLocks noGrp="1"/>
          </p:cNvSpPr>
          <p:nvPr>
            <p:ph type="subTitle" idx="1"/>
          </p:nvPr>
        </p:nvSpPr>
        <p:spPr>
          <a:xfrm>
            <a:off x="1322921" y="3697001"/>
            <a:ext cx="6498159" cy="518652"/>
          </a:xfrm>
        </p:spPr>
        <p:txBody>
          <a:bodyPr/>
          <a:lstStyle/>
          <a:p>
            <a:r>
              <a:rPr lang="en-US" b="1" dirty="0" smtClean="0"/>
              <a:t>Author</a:t>
            </a:r>
            <a:r>
              <a:rPr lang="en-US" dirty="0" smtClean="0"/>
              <a:t> : Ramachandra Desaraj</a:t>
            </a:r>
            <a:endParaRPr lang="en-US" dirty="0"/>
          </a:p>
        </p:txBody>
      </p:sp>
    </p:spTree>
    <p:extLst>
      <p:ext uri="{BB962C8B-B14F-4D97-AF65-F5344CB8AC3E}">
        <p14:creationId xmlns:p14="http://schemas.microsoft.com/office/powerpoint/2010/main" val="3782247013"/>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idx="1"/>
          </p:nvPr>
        </p:nvPicPr>
        <p:blipFill>
          <a:blip r:embed="rId2"/>
          <a:srcRect l="21556" r="21556"/>
          <a:stretch>
            <a:fillRect/>
          </a:stretch>
        </p:blipFill>
        <p:spPr>
          <a:xfrm>
            <a:off x="113160" y="2923236"/>
            <a:ext cx="8914535" cy="3573276"/>
          </a:xfrm>
        </p:spPr>
      </p:pic>
      <p:pic>
        <p:nvPicPr>
          <p:cNvPr id="4" name="Picture 3"/>
          <p:cNvPicPr>
            <a:picLocks noChangeAspect="1"/>
          </p:cNvPicPr>
          <p:nvPr/>
        </p:nvPicPr>
        <p:blipFill>
          <a:blip r:embed="rId3"/>
          <a:stretch>
            <a:fillRect/>
          </a:stretch>
        </p:blipFill>
        <p:spPr>
          <a:xfrm>
            <a:off x="0" y="108426"/>
            <a:ext cx="9027696" cy="2701636"/>
          </a:xfrm>
          <a:prstGeom prst="rect">
            <a:avLst/>
          </a:prstGeom>
        </p:spPr>
      </p:pic>
    </p:spTree>
    <p:extLst>
      <p:ext uri="{BB962C8B-B14F-4D97-AF65-F5344CB8AC3E}">
        <p14:creationId xmlns:p14="http://schemas.microsoft.com/office/powerpoint/2010/main" val="3828205949"/>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49274" y="496956"/>
            <a:ext cx="8348733" cy="5886173"/>
          </a:xfrm>
        </p:spPr>
        <p:txBody>
          <a:bodyPr>
            <a:normAutofit/>
          </a:bodyPr>
          <a:lstStyle/>
          <a:p>
            <a:pPr marL="0" indent="0">
              <a:buNone/>
            </a:pPr>
            <a:r>
              <a:rPr lang="en-US" b="1" dirty="0" smtClean="0"/>
              <a:t> Modeling</a:t>
            </a:r>
            <a:endParaRPr lang="en-US" dirty="0"/>
          </a:p>
          <a:p>
            <a:pPr marL="0" indent="0">
              <a:buNone/>
            </a:pPr>
            <a:r>
              <a:rPr lang="en-US" sz="1400" dirty="0" smtClean="0"/>
              <a:t>The </a:t>
            </a:r>
            <a:r>
              <a:rPr lang="en-US" sz="1400" dirty="0"/>
              <a:t>model adopted for this work is K means clustering model.</a:t>
            </a:r>
          </a:p>
          <a:p>
            <a:r>
              <a:rPr lang="en-US" sz="1400" dirty="0" smtClean="0"/>
              <a:t>Foursquare </a:t>
            </a:r>
            <a:r>
              <a:rPr lang="en-US" sz="1400" dirty="0"/>
              <a:t>API data has details of venues and theatre counts by categories. This has been grouped and summarized based on the city to obtain the total number of </a:t>
            </a:r>
            <a:r>
              <a:rPr lang="en-US" sz="1400" dirty="0" smtClean="0"/>
              <a:t>theatres </a:t>
            </a:r>
            <a:r>
              <a:rPr lang="en-US" sz="1400" dirty="0"/>
              <a:t>for each city .</a:t>
            </a:r>
          </a:p>
          <a:p>
            <a:r>
              <a:rPr lang="en-US" sz="1400" dirty="0" smtClean="0"/>
              <a:t>Population </a:t>
            </a:r>
            <a:r>
              <a:rPr lang="en-US" sz="1400" dirty="0"/>
              <a:t>dataset has city, population, percentage of </a:t>
            </a:r>
            <a:r>
              <a:rPr lang="en-US" sz="1400" dirty="0"/>
              <a:t>I</a:t>
            </a:r>
            <a:r>
              <a:rPr lang="en-US" sz="1400" dirty="0" smtClean="0"/>
              <a:t>ndians </a:t>
            </a:r>
            <a:r>
              <a:rPr lang="en-US" sz="1400" dirty="0"/>
              <a:t>and </a:t>
            </a:r>
            <a:r>
              <a:rPr lang="en-US" sz="1400" dirty="0"/>
              <a:t>I</a:t>
            </a:r>
            <a:r>
              <a:rPr lang="en-US" sz="1400" dirty="0" smtClean="0"/>
              <a:t>ndian </a:t>
            </a:r>
            <a:r>
              <a:rPr lang="en-US" sz="1400" dirty="0"/>
              <a:t>score details. We have acquired top 100 cities by percentage of </a:t>
            </a:r>
            <a:r>
              <a:rPr lang="en-US" sz="1400" dirty="0" smtClean="0"/>
              <a:t>zip code </a:t>
            </a:r>
            <a:r>
              <a:rPr lang="en-US" sz="1400" dirty="0"/>
              <a:t>and population. The dataset has duplicate cities (based on zip codes). For example </a:t>
            </a:r>
            <a:r>
              <a:rPr lang="en-US" sz="1400" dirty="0"/>
              <a:t>P</a:t>
            </a:r>
            <a:r>
              <a:rPr lang="en-US" sz="1400" dirty="0" smtClean="0"/>
              <a:t>hiladelphia </a:t>
            </a:r>
            <a:r>
              <a:rPr lang="en-US" sz="1400" dirty="0"/>
              <a:t>city comes under top 100 </a:t>
            </a:r>
            <a:r>
              <a:rPr lang="en-US" sz="1400" dirty="0"/>
              <a:t>I</a:t>
            </a:r>
            <a:r>
              <a:rPr lang="en-US" sz="1400" dirty="0" smtClean="0"/>
              <a:t>ndian </a:t>
            </a:r>
            <a:r>
              <a:rPr lang="en-US" sz="1400" dirty="0"/>
              <a:t>population ‘across’ various zip codes. To accumulate this data, we need to </a:t>
            </a:r>
            <a:r>
              <a:rPr lang="en-US" sz="1400" dirty="0" smtClean="0"/>
              <a:t>aggregate </a:t>
            </a:r>
            <a:r>
              <a:rPr lang="en-US" sz="1400" dirty="0"/>
              <a:t>the population count and get the sum of population/percentage by city. </a:t>
            </a:r>
          </a:p>
          <a:p>
            <a:r>
              <a:rPr lang="en-US" sz="1400" dirty="0" smtClean="0"/>
              <a:t>Venue </a:t>
            </a:r>
            <a:r>
              <a:rPr lang="en-US" sz="1400" dirty="0"/>
              <a:t>data summarized by theatre </a:t>
            </a:r>
            <a:r>
              <a:rPr lang="en-US" sz="1400" dirty="0" smtClean="0"/>
              <a:t>counts </a:t>
            </a:r>
            <a:r>
              <a:rPr lang="en-US" sz="1400" dirty="0"/>
              <a:t>and category across various cities and population percentage data across various cities  has been merged and applied to the scalar function to normalize the data to be fit into the k means clustering model.</a:t>
            </a:r>
          </a:p>
          <a:p>
            <a:r>
              <a:rPr lang="en-US" sz="1400" dirty="0"/>
              <a:t>Once the final clustered data has been prepared using city, percentage of </a:t>
            </a:r>
            <a:r>
              <a:rPr lang="en-US" sz="1400" dirty="0"/>
              <a:t>I</a:t>
            </a:r>
            <a:r>
              <a:rPr lang="en-US" sz="1400" dirty="0" smtClean="0"/>
              <a:t>ndians</a:t>
            </a:r>
            <a:r>
              <a:rPr lang="en-US" sz="1400" dirty="0"/>
              <a:t>, movie theatres in the city and categories, K means clustering model has been used to fit the data.</a:t>
            </a:r>
          </a:p>
          <a:p>
            <a:pPr marL="0" indent="0">
              <a:spcBef>
                <a:spcPts val="0"/>
              </a:spcBef>
              <a:buNone/>
            </a:pPr>
            <a:endParaRPr lang="en-US" b="1" dirty="0"/>
          </a:p>
        </p:txBody>
      </p:sp>
    </p:spTree>
    <p:extLst>
      <p:ext uri="{BB962C8B-B14F-4D97-AF65-F5344CB8AC3E}">
        <p14:creationId xmlns:p14="http://schemas.microsoft.com/office/powerpoint/2010/main" val="3751584890"/>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113161" y="150898"/>
            <a:ext cx="8851668" cy="5792703"/>
          </a:xfrm>
        </p:spPr>
        <p:txBody>
          <a:bodyPr/>
          <a:lstStyle/>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smtClean="0"/>
          </a:p>
        </p:txBody>
      </p:sp>
      <p:pic>
        <p:nvPicPr>
          <p:cNvPr id="7" name="Picture 6"/>
          <p:cNvPicPr>
            <a:picLocks noChangeAspect="1"/>
          </p:cNvPicPr>
          <p:nvPr/>
        </p:nvPicPr>
        <p:blipFill>
          <a:blip r:embed="rId2"/>
          <a:stretch>
            <a:fillRect/>
          </a:stretch>
        </p:blipFill>
        <p:spPr>
          <a:xfrm>
            <a:off x="238896" y="150897"/>
            <a:ext cx="8587627" cy="1873651"/>
          </a:xfrm>
          <a:prstGeom prst="rect">
            <a:avLst/>
          </a:prstGeom>
        </p:spPr>
      </p:pic>
      <p:pic>
        <p:nvPicPr>
          <p:cNvPr id="9" name="Picture 8"/>
          <p:cNvPicPr>
            <a:picLocks noChangeAspect="1"/>
          </p:cNvPicPr>
          <p:nvPr/>
        </p:nvPicPr>
        <p:blipFill>
          <a:blip r:embed="rId3"/>
          <a:stretch>
            <a:fillRect/>
          </a:stretch>
        </p:blipFill>
        <p:spPr>
          <a:xfrm>
            <a:off x="238897" y="2301986"/>
            <a:ext cx="8587626" cy="1739197"/>
          </a:xfrm>
          <a:prstGeom prst="rect">
            <a:avLst/>
          </a:prstGeom>
        </p:spPr>
      </p:pic>
      <p:pic>
        <p:nvPicPr>
          <p:cNvPr id="12" name="Picture 11"/>
          <p:cNvPicPr>
            <a:picLocks noChangeAspect="1"/>
          </p:cNvPicPr>
          <p:nvPr/>
        </p:nvPicPr>
        <p:blipFill>
          <a:blip r:embed="rId4"/>
          <a:stretch>
            <a:fillRect/>
          </a:stretch>
        </p:blipFill>
        <p:spPr>
          <a:xfrm>
            <a:off x="238896" y="4232104"/>
            <a:ext cx="8587627" cy="1916990"/>
          </a:xfrm>
          <a:prstGeom prst="rect">
            <a:avLst/>
          </a:prstGeom>
        </p:spPr>
      </p:pic>
    </p:spTree>
    <p:extLst>
      <p:ext uri="{BB962C8B-B14F-4D97-AF65-F5344CB8AC3E}">
        <p14:creationId xmlns:p14="http://schemas.microsoft.com/office/powerpoint/2010/main" val="2185692964"/>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07598" y="496956"/>
            <a:ext cx="8348733" cy="5886173"/>
          </a:xfrm>
        </p:spPr>
        <p:txBody>
          <a:bodyPr>
            <a:normAutofit/>
          </a:bodyPr>
          <a:lstStyle/>
          <a:p>
            <a:pPr marL="0" indent="0">
              <a:buNone/>
            </a:pPr>
            <a:r>
              <a:rPr lang="en-US" b="1" dirty="0" smtClean="0"/>
              <a:t>Cluster mapping</a:t>
            </a:r>
          </a:p>
          <a:p>
            <a:pPr marL="0" indent="0">
              <a:spcBef>
                <a:spcPts val="0"/>
              </a:spcBef>
              <a:buNone/>
            </a:pPr>
            <a:endParaRPr lang="en-US" dirty="0"/>
          </a:p>
          <a:p>
            <a:pPr marL="0" indent="0">
              <a:spcBef>
                <a:spcPts val="0"/>
              </a:spcBef>
              <a:buNone/>
            </a:pPr>
            <a:r>
              <a:rPr lang="en-US" sz="1400" dirty="0" smtClean="0"/>
              <a:t>Modeling </a:t>
            </a:r>
            <a:r>
              <a:rPr lang="en-US" sz="1400" dirty="0"/>
              <a:t>has been applied initially  for 4 clusters (</a:t>
            </a:r>
            <a:r>
              <a:rPr lang="en-US" sz="1400" dirty="0" err="1"/>
              <a:t>Kclusters</a:t>
            </a:r>
            <a:r>
              <a:rPr lang="en-US" sz="1400" dirty="0"/>
              <a:t> = 4) to </a:t>
            </a:r>
            <a:r>
              <a:rPr lang="en-US" sz="1400" dirty="0" smtClean="0"/>
              <a:t>evaluate </a:t>
            </a:r>
            <a:r>
              <a:rPr lang="en-US" sz="1400" dirty="0"/>
              <a:t>the clustering of the data. </a:t>
            </a:r>
            <a:endParaRPr lang="en-US" sz="1400" dirty="0" smtClean="0"/>
          </a:p>
          <a:p>
            <a:pPr marL="0" indent="0">
              <a:spcBef>
                <a:spcPts val="0"/>
              </a:spcBef>
              <a:buNone/>
            </a:pPr>
            <a:endParaRPr lang="en-US" sz="1400" dirty="0" smtClean="0"/>
          </a:p>
          <a:p>
            <a:pPr marL="0" indent="0">
              <a:spcBef>
                <a:spcPts val="0"/>
              </a:spcBef>
              <a:buNone/>
            </a:pPr>
            <a:endParaRPr lang="en-US" sz="1400" dirty="0" smtClean="0"/>
          </a:p>
          <a:p>
            <a:pPr marL="0" indent="0">
              <a:spcBef>
                <a:spcPts val="0"/>
              </a:spcBef>
              <a:buNone/>
            </a:pPr>
            <a:endParaRPr lang="en-US" sz="1400" dirty="0"/>
          </a:p>
          <a:p>
            <a:pPr marL="0" indent="0">
              <a:spcBef>
                <a:spcPts val="0"/>
              </a:spcBef>
              <a:buNone/>
            </a:pPr>
            <a:endParaRPr lang="en-US" b="1" dirty="0" smtClean="0"/>
          </a:p>
          <a:p>
            <a:pPr marL="0" indent="0">
              <a:spcBef>
                <a:spcPts val="0"/>
              </a:spcBef>
              <a:buNone/>
            </a:pPr>
            <a:endParaRPr lang="en-US" b="1" dirty="0" smtClean="0"/>
          </a:p>
          <a:p>
            <a:pPr marL="0" indent="0">
              <a:spcBef>
                <a:spcPts val="0"/>
              </a:spcBef>
              <a:buNone/>
            </a:pPr>
            <a:endParaRPr lang="en-US" b="1" dirty="0"/>
          </a:p>
          <a:p>
            <a:pPr marL="0" indent="0">
              <a:spcBef>
                <a:spcPts val="0"/>
              </a:spcBef>
              <a:buNone/>
            </a:pPr>
            <a:endParaRPr lang="en-US" b="1" dirty="0" smtClean="0"/>
          </a:p>
          <a:p>
            <a:pPr marL="0" indent="0">
              <a:spcBef>
                <a:spcPts val="0"/>
              </a:spcBef>
              <a:buNone/>
            </a:pPr>
            <a:endParaRPr lang="en-US" sz="1400" dirty="0" smtClean="0"/>
          </a:p>
          <a:p>
            <a:pPr marL="0" indent="0">
              <a:spcBef>
                <a:spcPts val="0"/>
              </a:spcBef>
              <a:buNone/>
            </a:pPr>
            <a:endParaRPr lang="en-US" sz="1400" dirty="0"/>
          </a:p>
          <a:p>
            <a:pPr marL="0" indent="0">
              <a:spcBef>
                <a:spcPts val="0"/>
              </a:spcBef>
              <a:buNone/>
            </a:pPr>
            <a:endParaRPr lang="en-US" sz="1400" dirty="0" smtClean="0"/>
          </a:p>
          <a:p>
            <a:pPr marL="0" indent="0">
              <a:spcBef>
                <a:spcPts val="0"/>
              </a:spcBef>
              <a:buNone/>
            </a:pPr>
            <a:endParaRPr lang="en-US" sz="1400" dirty="0" smtClean="0"/>
          </a:p>
          <a:p>
            <a:pPr marL="0" indent="0">
              <a:spcBef>
                <a:spcPts val="0"/>
              </a:spcBef>
              <a:buNone/>
            </a:pPr>
            <a:r>
              <a:rPr lang="en-US" sz="1400" dirty="0" smtClean="0"/>
              <a:t>The </a:t>
            </a:r>
            <a:r>
              <a:rPr lang="en-US" sz="1400" dirty="0"/>
              <a:t>model has been then iterated with number of clusters starting from 1 to 10 and linear plot has been generated for each iteration (cluster label) and sum of the squared distances from the  cluster for each iterations. </a:t>
            </a:r>
          </a:p>
          <a:p>
            <a:pPr marL="0" indent="0">
              <a:spcBef>
                <a:spcPts val="0"/>
              </a:spcBef>
              <a:buNone/>
            </a:pPr>
            <a:endParaRPr lang="en-US" b="1" dirty="0"/>
          </a:p>
        </p:txBody>
      </p:sp>
      <p:pic>
        <p:nvPicPr>
          <p:cNvPr id="2" name="Picture 1"/>
          <p:cNvPicPr>
            <a:picLocks noChangeAspect="1"/>
          </p:cNvPicPr>
          <p:nvPr/>
        </p:nvPicPr>
        <p:blipFill>
          <a:blip r:embed="rId2"/>
          <a:stretch>
            <a:fillRect/>
          </a:stretch>
        </p:blipFill>
        <p:spPr>
          <a:xfrm>
            <a:off x="624714" y="2437650"/>
            <a:ext cx="8231617" cy="1938392"/>
          </a:xfrm>
          <a:prstGeom prst="rect">
            <a:avLst/>
          </a:prstGeom>
        </p:spPr>
      </p:pic>
    </p:spTree>
    <p:extLst>
      <p:ext uri="{BB962C8B-B14F-4D97-AF65-F5344CB8AC3E}">
        <p14:creationId xmlns:p14="http://schemas.microsoft.com/office/powerpoint/2010/main" val="2146113953"/>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8014" y="402396"/>
            <a:ext cx="8964829" cy="6262266"/>
          </a:xfrm>
        </p:spPr>
        <p:txBody>
          <a:bodyPr>
            <a:normAutofit/>
          </a:bodyPr>
          <a:lstStyle/>
          <a:p>
            <a:pPr marL="0" indent="0">
              <a:spcBef>
                <a:spcPts val="0"/>
              </a:spcBef>
              <a:buNone/>
            </a:pPr>
            <a:endParaRPr lang="en-US" sz="1600" dirty="0" smtClean="0"/>
          </a:p>
          <a:p>
            <a:pPr marL="0" indent="0">
              <a:spcBef>
                <a:spcPts val="0"/>
              </a:spcBef>
              <a:buNone/>
            </a:pPr>
            <a:endParaRPr lang="en-US" sz="1600" dirty="0"/>
          </a:p>
          <a:p>
            <a:pPr marL="0" indent="0">
              <a:spcBef>
                <a:spcPts val="0"/>
              </a:spcBef>
              <a:buNone/>
            </a:pPr>
            <a:endParaRPr lang="en-US" sz="1600" dirty="0" smtClean="0"/>
          </a:p>
          <a:p>
            <a:pPr marL="0" indent="0">
              <a:spcBef>
                <a:spcPts val="0"/>
              </a:spcBef>
              <a:buNone/>
            </a:pPr>
            <a:endParaRPr lang="en-US" sz="1600" dirty="0"/>
          </a:p>
          <a:p>
            <a:pPr marL="0" indent="0">
              <a:spcBef>
                <a:spcPts val="0"/>
              </a:spcBef>
              <a:buNone/>
            </a:pPr>
            <a:endParaRPr lang="en-US" sz="1600" dirty="0" smtClean="0"/>
          </a:p>
          <a:p>
            <a:pPr marL="0" indent="0">
              <a:spcBef>
                <a:spcPts val="0"/>
              </a:spcBef>
              <a:buNone/>
            </a:pPr>
            <a:endParaRPr lang="en-US" sz="1600" dirty="0"/>
          </a:p>
          <a:p>
            <a:pPr marL="0" indent="0">
              <a:spcBef>
                <a:spcPts val="0"/>
              </a:spcBef>
              <a:buNone/>
            </a:pPr>
            <a:endParaRPr lang="en-US" sz="1600" dirty="0" smtClean="0"/>
          </a:p>
          <a:p>
            <a:pPr marL="0" indent="0">
              <a:spcBef>
                <a:spcPts val="0"/>
              </a:spcBef>
              <a:buNone/>
            </a:pPr>
            <a:endParaRPr lang="en-US" sz="1600" dirty="0"/>
          </a:p>
          <a:p>
            <a:pPr marL="0" indent="0">
              <a:spcBef>
                <a:spcPts val="0"/>
              </a:spcBef>
              <a:buNone/>
            </a:pPr>
            <a:endParaRPr lang="en-US" sz="1600" dirty="0" smtClean="0"/>
          </a:p>
          <a:p>
            <a:pPr marL="0" indent="0">
              <a:spcBef>
                <a:spcPts val="0"/>
              </a:spcBef>
              <a:buNone/>
            </a:pPr>
            <a:endParaRPr lang="en-US" sz="1600" dirty="0"/>
          </a:p>
          <a:p>
            <a:pPr marL="0" indent="0">
              <a:spcBef>
                <a:spcPts val="0"/>
              </a:spcBef>
              <a:buNone/>
            </a:pPr>
            <a:endParaRPr lang="en-US" sz="1600" dirty="0" smtClean="0"/>
          </a:p>
          <a:p>
            <a:pPr marL="0" indent="0">
              <a:spcBef>
                <a:spcPts val="0"/>
              </a:spcBef>
              <a:buNone/>
            </a:pPr>
            <a:endParaRPr lang="en-US" sz="1600" dirty="0"/>
          </a:p>
          <a:p>
            <a:pPr marL="0" indent="0">
              <a:spcBef>
                <a:spcPts val="0"/>
              </a:spcBef>
              <a:buNone/>
            </a:pPr>
            <a:endParaRPr lang="en-US" sz="1600" dirty="0" smtClean="0"/>
          </a:p>
          <a:p>
            <a:pPr marL="0" indent="0">
              <a:spcBef>
                <a:spcPts val="0"/>
              </a:spcBef>
              <a:buNone/>
            </a:pPr>
            <a:endParaRPr lang="en-US" sz="1600" dirty="0"/>
          </a:p>
          <a:p>
            <a:pPr marL="0" indent="0">
              <a:spcBef>
                <a:spcPts val="0"/>
              </a:spcBef>
              <a:buNone/>
            </a:pPr>
            <a:endParaRPr lang="en-US" sz="1600" dirty="0" smtClean="0"/>
          </a:p>
          <a:p>
            <a:pPr marL="0" indent="0">
              <a:spcBef>
                <a:spcPts val="0"/>
              </a:spcBef>
              <a:buNone/>
            </a:pPr>
            <a:endParaRPr lang="en-US" sz="1600" dirty="0" smtClean="0"/>
          </a:p>
          <a:p>
            <a:pPr marL="0" indent="0">
              <a:spcBef>
                <a:spcPts val="0"/>
              </a:spcBef>
              <a:buNone/>
            </a:pPr>
            <a:endParaRPr lang="en-US" sz="1600" dirty="0" smtClean="0"/>
          </a:p>
          <a:p>
            <a:pPr marL="0" indent="0">
              <a:spcBef>
                <a:spcPts val="0"/>
              </a:spcBef>
              <a:buNone/>
            </a:pPr>
            <a:r>
              <a:rPr lang="en-US" sz="1600" dirty="0" smtClean="0"/>
              <a:t>Elbow </a:t>
            </a:r>
            <a:r>
              <a:rPr lang="en-US" sz="1600" dirty="0"/>
              <a:t>method has been used to plot the data between sum of squared distances </a:t>
            </a:r>
            <a:r>
              <a:rPr lang="en-US" sz="1600" dirty="0" err="1"/>
              <a:t>vs</a:t>
            </a:r>
            <a:r>
              <a:rPr lang="en-US" sz="1600" dirty="0"/>
              <a:t> Number of clusters to determine what number of clusters will </a:t>
            </a:r>
            <a:r>
              <a:rPr lang="en-US" sz="1600" dirty="0" err="1"/>
              <a:t>yeild</a:t>
            </a:r>
            <a:r>
              <a:rPr lang="en-US" sz="1600" dirty="0"/>
              <a:t> the optimal results. The data point which shows a break in the reduction of sum of mean squared distances and gradually turns out into a linear relation has been taken into consideration to arrive at the optimum cluster segmentation for the clustered data. In this case the optimal number of clusters is 3.</a:t>
            </a:r>
          </a:p>
          <a:p>
            <a:pPr marL="0" indent="0">
              <a:spcBef>
                <a:spcPts val="0"/>
              </a:spcBef>
              <a:buNone/>
            </a:pPr>
            <a:endParaRPr lang="en-US" b="1" dirty="0"/>
          </a:p>
        </p:txBody>
      </p:sp>
      <p:pic>
        <p:nvPicPr>
          <p:cNvPr id="4" name="Picture 3"/>
          <p:cNvPicPr>
            <a:picLocks noChangeAspect="1"/>
          </p:cNvPicPr>
          <p:nvPr/>
        </p:nvPicPr>
        <p:blipFill>
          <a:blip r:embed="rId2"/>
          <a:stretch>
            <a:fillRect/>
          </a:stretch>
        </p:blipFill>
        <p:spPr>
          <a:xfrm>
            <a:off x="88014" y="220657"/>
            <a:ext cx="8851668" cy="4117661"/>
          </a:xfrm>
          <a:prstGeom prst="rect">
            <a:avLst/>
          </a:prstGeom>
        </p:spPr>
      </p:pic>
    </p:spTree>
    <p:extLst>
      <p:ext uri="{BB962C8B-B14F-4D97-AF65-F5344CB8AC3E}">
        <p14:creationId xmlns:p14="http://schemas.microsoft.com/office/powerpoint/2010/main" val="2911369727"/>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07598" y="496956"/>
            <a:ext cx="8348733" cy="5886173"/>
          </a:xfrm>
        </p:spPr>
        <p:txBody>
          <a:bodyPr>
            <a:normAutofit/>
          </a:bodyPr>
          <a:lstStyle/>
          <a:p>
            <a:pPr marL="0" indent="0">
              <a:buNone/>
            </a:pPr>
            <a:r>
              <a:rPr lang="en-US" b="1" dirty="0" smtClean="0"/>
              <a:t>Model Evaluation</a:t>
            </a:r>
          </a:p>
          <a:p>
            <a:pPr marL="0" indent="0">
              <a:buNone/>
            </a:pPr>
            <a:endParaRPr lang="en-US" b="1" dirty="0" smtClean="0"/>
          </a:p>
          <a:p>
            <a:pPr marL="0" indent="0">
              <a:spcBef>
                <a:spcPts val="0"/>
              </a:spcBef>
              <a:buNone/>
            </a:pPr>
            <a:r>
              <a:rPr lang="en-US" sz="1400" dirty="0"/>
              <a:t>Result of each cluster has been generated by iterating the cluster labels from 0 to 2. Segmentation of the city, population, theatres has been evaluated from the results of each cluster. It is interesting to see that clusters are mainly segmented based on the theatre count. Some clusters are relatively very small and other clusters are of similar size of result set and they </a:t>
            </a:r>
            <a:r>
              <a:rPr lang="en-US" sz="1400" dirty="0" smtClean="0"/>
              <a:t>appear </a:t>
            </a:r>
            <a:r>
              <a:rPr lang="en-US" sz="1400" dirty="0"/>
              <a:t>to have achieved a profile based on the number of theatres in the </a:t>
            </a:r>
            <a:r>
              <a:rPr lang="en-US" sz="1400" dirty="0" smtClean="0"/>
              <a:t>near by </a:t>
            </a:r>
            <a:r>
              <a:rPr lang="en-US" sz="1400" dirty="0"/>
              <a:t>by locations of the city in search.</a:t>
            </a:r>
          </a:p>
          <a:p>
            <a:pPr marL="0" indent="0">
              <a:spcBef>
                <a:spcPts val="0"/>
              </a:spcBef>
              <a:buNone/>
            </a:pPr>
            <a:endParaRPr lang="en-US" sz="1400" dirty="0" smtClean="0"/>
          </a:p>
          <a:p>
            <a:pPr marL="0" indent="0">
              <a:spcBef>
                <a:spcPts val="0"/>
              </a:spcBef>
              <a:buNone/>
            </a:pPr>
            <a:r>
              <a:rPr lang="en-US" sz="1400" dirty="0"/>
              <a:t>Cluster 1 – (cluster label 0) – Contains mostly the cities with Low number of theatres (</a:t>
            </a:r>
            <a:r>
              <a:rPr lang="en-US" sz="1400" dirty="0" smtClean="0"/>
              <a:t>up to </a:t>
            </a:r>
            <a:r>
              <a:rPr lang="en-US" sz="1400" dirty="0"/>
              <a:t>4) and less percentage of Indian population (</a:t>
            </a:r>
            <a:r>
              <a:rPr lang="en-US" sz="1400" dirty="0" smtClean="0"/>
              <a:t>up to </a:t>
            </a:r>
            <a:r>
              <a:rPr lang="en-US" sz="1400" dirty="0"/>
              <a:t>5%)</a:t>
            </a:r>
          </a:p>
          <a:p>
            <a:pPr marL="0" indent="0">
              <a:spcBef>
                <a:spcPts val="0"/>
              </a:spcBef>
              <a:buNone/>
            </a:pPr>
            <a:endParaRPr lang="en-US" sz="1400" dirty="0" smtClean="0"/>
          </a:p>
          <a:p>
            <a:pPr marL="0" indent="0">
              <a:spcBef>
                <a:spcPts val="0"/>
              </a:spcBef>
              <a:buNone/>
            </a:pPr>
            <a:endParaRPr lang="en-US" sz="1400" dirty="0" smtClean="0"/>
          </a:p>
        </p:txBody>
      </p:sp>
      <p:pic>
        <p:nvPicPr>
          <p:cNvPr id="4" name="Picture 3"/>
          <p:cNvPicPr>
            <a:picLocks noChangeAspect="1"/>
          </p:cNvPicPr>
          <p:nvPr/>
        </p:nvPicPr>
        <p:blipFill>
          <a:blip r:embed="rId2"/>
          <a:stretch>
            <a:fillRect/>
          </a:stretch>
        </p:blipFill>
        <p:spPr>
          <a:xfrm>
            <a:off x="507598" y="3867799"/>
            <a:ext cx="8067456" cy="2198520"/>
          </a:xfrm>
          <a:prstGeom prst="rect">
            <a:avLst/>
          </a:prstGeom>
        </p:spPr>
      </p:pic>
    </p:spTree>
    <p:extLst>
      <p:ext uri="{BB962C8B-B14F-4D97-AF65-F5344CB8AC3E}">
        <p14:creationId xmlns:p14="http://schemas.microsoft.com/office/powerpoint/2010/main" val="448834439"/>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07598" y="496956"/>
            <a:ext cx="8348733" cy="5886173"/>
          </a:xfrm>
        </p:spPr>
        <p:txBody>
          <a:bodyPr>
            <a:normAutofit/>
          </a:bodyPr>
          <a:lstStyle/>
          <a:p>
            <a:pPr marL="0" indent="0">
              <a:buNone/>
            </a:pPr>
            <a:r>
              <a:rPr lang="en-US" sz="1400" dirty="0"/>
              <a:t>Cluster 2 – (cluster label 1) – Contains mostly the cities with medium to high number of theatre counts (6 to 9) and less percentage of Indian population (</a:t>
            </a:r>
            <a:r>
              <a:rPr lang="en-US" sz="1400" dirty="0" smtClean="0"/>
              <a:t>up to </a:t>
            </a:r>
            <a:r>
              <a:rPr lang="en-US" sz="1400" dirty="0"/>
              <a:t>5%</a:t>
            </a:r>
            <a:r>
              <a:rPr lang="en-US" sz="1400" dirty="0" smtClean="0"/>
              <a:t>)</a:t>
            </a:r>
          </a:p>
          <a:p>
            <a:pPr marL="0" indent="0">
              <a:buNone/>
            </a:pPr>
            <a:endParaRPr lang="en-US" sz="1400" dirty="0"/>
          </a:p>
          <a:p>
            <a:pPr marL="0" indent="0">
              <a:buNone/>
            </a:pPr>
            <a:endParaRPr lang="en-US" sz="1400" dirty="0" smtClean="0"/>
          </a:p>
          <a:p>
            <a:pPr marL="0" indent="0">
              <a:buNone/>
            </a:pPr>
            <a:endParaRPr lang="en-US" sz="1400" dirty="0"/>
          </a:p>
          <a:p>
            <a:pPr marL="0" indent="0">
              <a:buNone/>
            </a:pPr>
            <a:endParaRPr lang="en-US" sz="1400" dirty="0"/>
          </a:p>
          <a:p>
            <a:pPr marL="0" indent="0">
              <a:buNone/>
            </a:pPr>
            <a:endParaRPr lang="en-US" sz="1400" dirty="0"/>
          </a:p>
          <a:p>
            <a:pPr marL="0" indent="0">
              <a:buNone/>
            </a:pPr>
            <a:r>
              <a:rPr lang="en-US" sz="1400" dirty="0"/>
              <a:t>Cluster 3 – (cluster label 2) – Contains the cities with Moderate to High number of theatre counts ( 5 to 8) with High percentage of Indian population (17% to 26%). The size of this cluster is small (Philadelphia &amp; Pittsburg)</a:t>
            </a:r>
          </a:p>
          <a:p>
            <a:pPr marL="0" indent="0">
              <a:buNone/>
            </a:pPr>
            <a:endParaRPr lang="en-US" b="1" dirty="0" smtClean="0"/>
          </a:p>
        </p:txBody>
      </p:sp>
      <p:pic>
        <p:nvPicPr>
          <p:cNvPr id="2" name="Picture 1"/>
          <p:cNvPicPr>
            <a:picLocks noChangeAspect="1"/>
          </p:cNvPicPr>
          <p:nvPr/>
        </p:nvPicPr>
        <p:blipFill>
          <a:blip r:embed="rId2"/>
          <a:stretch>
            <a:fillRect/>
          </a:stretch>
        </p:blipFill>
        <p:spPr>
          <a:xfrm>
            <a:off x="507598" y="1205440"/>
            <a:ext cx="8105176" cy="2087346"/>
          </a:xfrm>
          <a:prstGeom prst="rect">
            <a:avLst/>
          </a:prstGeom>
        </p:spPr>
      </p:pic>
      <p:pic>
        <p:nvPicPr>
          <p:cNvPr id="5" name="Picture 4"/>
          <p:cNvPicPr>
            <a:picLocks noChangeAspect="1"/>
          </p:cNvPicPr>
          <p:nvPr/>
        </p:nvPicPr>
        <p:blipFill>
          <a:blip r:embed="rId3"/>
          <a:stretch>
            <a:fillRect/>
          </a:stretch>
        </p:blipFill>
        <p:spPr>
          <a:xfrm>
            <a:off x="507598" y="4440677"/>
            <a:ext cx="8105176" cy="1821590"/>
          </a:xfrm>
          <a:prstGeom prst="rect">
            <a:avLst/>
          </a:prstGeom>
        </p:spPr>
      </p:pic>
    </p:spTree>
    <p:extLst>
      <p:ext uri="{BB962C8B-B14F-4D97-AF65-F5344CB8AC3E}">
        <p14:creationId xmlns:p14="http://schemas.microsoft.com/office/powerpoint/2010/main" val="2978687255"/>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07598" y="496956"/>
            <a:ext cx="8348733" cy="5886173"/>
          </a:xfrm>
        </p:spPr>
        <p:txBody>
          <a:bodyPr>
            <a:normAutofit/>
          </a:bodyPr>
          <a:lstStyle/>
          <a:p>
            <a:pPr marL="0" indent="0">
              <a:buNone/>
            </a:pPr>
            <a:r>
              <a:rPr lang="en-US" sz="1400" dirty="0"/>
              <a:t>Scattered plot has been generated on Percentage of Indian Population, Theatres count and Cluster labels to understand the segmentation of each cluster and look at the ‘high’ points in each cluster. The high points at the cluster level are the locations with optimal population percentage and theatre counts at the cluster level</a:t>
            </a:r>
            <a:r>
              <a:rPr lang="en-US" sz="1400" dirty="0" smtClean="0"/>
              <a:t>.</a:t>
            </a:r>
          </a:p>
          <a:p>
            <a:pPr marL="0" indent="0">
              <a:buNone/>
            </a:pPr>
            <a:endParaRPr lang="en-US" sz="1400" dirty="0"/>
          </a:p>
          <a:p>
            <a:pPr marL="0" indent="0">
              <a:buNone/>
            </a:pPr>
            <a:endParaRPr lang="en-US" sz="1400" dirty="0" smtClean="0"/>
          </a:p>
          <a:p>
            <a:pPr marL="0" indent="0">
              <a:buNone/>
            </a:pPr>
            <a:endParaRPr lang="en-US" sz="1400" dirty="0"/>
          </a:p>
          <a:p>
            <a:pPr marL="0" indent="0">
              <a:buNone/>
            </a:pPr>
            <a:endParaRPr lang="en-US" sz="1400" dirty="0" smtClean="0"/>
          </a:p>
          <a:p>
            <a:pPr marL="0" indent="0">
              <a:buNone/>
            </a:pPr>
            <a:endParaRPr lang="en-US" sz="1400" dirty="0"/>
          </a:p>
          <a:p>
            <a:pPr marL="0" indent="0">
              <a:buNone/>
            </a:pPr>
            <a:endParaRPr lang="en-US" sz="1400" dirty="0"/>
          </a:p>
          <a:p>
            <a:pPr marL="0" indent="0">
              <a:buNone/>
            </a:pPr>
            <a:endParaRPr lang="en-US" b="1" dirty="0" smtClean="0"/>
          </a:p>
        </p:txBody>
      </p:sp>
      <p:pic>
        <p:nvPicPr>
          <p:cNvPr id="4" name="Picture 3"/>
          <p:cNvPicPr>
            <a:picLocks noChangeAspect="1"/>
          </p:cNvPicPr>
          <p:nvPr/>
        </p:nvPicPr>
        <p:blipFill>
          <a:blip r:embed="rId2"/>
          <a:stretch>
            <a:fillRect/>
          </a:stretch>
        </p:blipFill>
        <p:spPr>
          <a:xfrm>
            <a:off x="507598" y="1715224"/>
            <a:ext cx="8348733" cy="4667905"/>
          </a:xfrm>
          <a:prstGeom prst="rect">
            <a:avLst/>
          </a:prstGeom>
        </p:spPr>
      </p:pic>
    </p:spTree>
    <p:extLst>
      <p:ext uri="{BB962C8B-B14F-4D97-AF65-F5344CB8AC3E}">
        <p14:creationId xmlns:p14="http://schemas.microsoft.com/office/powerpoint/2010/main" val="2636890205"/>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07598" y="496956"/>
            <a:ext cx="8348733" cy="5886173"/>
          </a:xfrm>
        </p:spPr>
        <p:txBody>
          <a:bodyPr>
            <a:normAutofit/>
          </a:bodyPr>
          <a:lstStyle/>
          <a:p>
            <a:pPr marL="0" indent="0">
              <a:buNone/>
            </a:pPr>
            <a:r>
              <a:rPr lang="en-US" b="1" dirty="0" smtClean="0"/>
              <a:t>Conclusion</a:t>
            </a:r>
            <a:endParaRPr lang="en-US" dirty="0"/>
          </a:p>
          <a:p>
            <a:r>
              <a:rPr lang="en-US" sz="1400" dirty="0"/>
              <a:t>In this study, analysis has been performed on the location based data pertaining to the movie theatres for the locations with highest Indian population. Identified the category of the movie venues like Multiplex, Movie Theatres, Indie Theatres, drive in theatres and </a:t>
            </a:r>
            <a:r>
              <a:rPr lang="en-US" sz="1400" dirty="0" smtClean="0"/>
              <a:t>narrowed </a:t>
            </a:r>
            <a:r>
              <a:rPr lang="en-US" sz="1400" dirty="0"/>
              <a:t>down the analysis to the specific categories pertaining to the focus of the research. Pre-processed the clustering data  based on the population, city, number of theatres and categories. Applied clustered </a:t>
            </a:r>
            <a:r>
              <a:rPr lang="en-US" sz="1400" dirty="0" smtClean="0"/>
              <a:t>modeling </a:t>
            </a:r>
            <a:r>
              <a:rPr lang="en-US" sz="1400" dirty="0"/>
              <a:t>using K means </a:t>
            </a:r>
            <a:r>
              <a:rPr lang="en-US" sz="1400" dirty="0" smtClean="0"/>
              <a:t>algorithm </a:t>
            </a:r>
            <a:r>
              <a:rPr lang="en-US" sz="1400" dirty="0"/>
              <a:t>and evaluated the results by segmentation of these data points. </a:t>
            </a:r>
          </a:p>
          <a:p>
            <a:r>
              <a:rPr lang="en-US" sz="1400" dirty="0"/>
              <a:t>Examining the data points across the clusters provided an idea of the cities by Indian population and number of theatres available near by. The cities were </a:t>
            </a:r>
            <a:r>
              <a:rPr lang="en-US" sz="1400" dirty="0" smtClean="0"/>
              <a:t>clustered </a:t>
            </a:r>
            <a:r>
              <a:rPr lang="en-US" sz="1400" dirty="0"/>
              <a:t>predominantly on the theatre count except label 2 is segmented based on population(high) &amp; theatre count (medium to high). In each segment we can </a:t>
            </a:r>
            <a:r>
              <a:rPr lang="en-US" sz="1400" dirty="0" smtClean="0"/>
              <a:t>segregate </a:t>
            </a:r>
            <a:r>
              <a:rPr lang="en-US" sz="1400" dirty="0"/>
              <a:t>the highest data points (close to percentage of Indians 5) which gives us those cities which have the right proportion of Population by Theatre counts. The cities Philadelphia and Pittsburg are having more Indian population with more number of Theatres available for screening. Other cities like King of Prussia, Bensalem, </a:t>
            </a:r>
            <a:r>
              <a:rPr lang="en-US" sz="1400" dirty="0" err="1"/>
              <a:t>hatfield</a:t>
            </a:r>
            <a:r>
              <a:rPr lang="en-US" sz="1400" dirty="0"/>
              <a:t> and Scranton can be considered for screening opportunities for Indian movies. </a:t>
            </a:r>
            <a:endParaRPr lang="en-US" sz="1400" b="1" dirty="0"/>
          </a:p>
          <a:p>
            <a:pPr marL="0" indent="0">
              <a:buNone/>
            </a:pPr>
            <a:endParaRPr lang="en-US" sz="1400" dirty="0"/>
          </a:p>
          <a:p>
            <a:pPr marL="0" indent="0">
              <a:buNone/>
            </a:pPr>
            <a:endParaRPr lang="en-US" sz="1400" dirty="0" smtClean="0"/>
          </a:p>
          <a:p>
            <a:pPr marL="0" indent="0">
              <a:buNone/>
            </a:pPr>
            <a:endParaRPr lang="en-US" sz="1400" dirty="0"/>
          </a:p>
          <a:p>
            <a:pPr marL="0" indent="0">
              <a:buNone/>
            </a:pPr>
            <a:endParaRPr lang="en-US" sz="1400" dirty="0"/>
          </a:p>
          <a:p>
            <a:pPr marL="0" indent="0">
              <a:buNone/>
            </a:pPr>
            <a:endParaRPr lang="en-US" b="1" dirty="0" smtClean="0"/>
          </a:p>
        </p:txBody>
      </p:sp>
    </p:spTree>
    <p:extLst>
      <p:ext uri="{BB962C8B-B14F-4D97-AF65-F5344CB8AC3E}">
        <p14:creationId xmlns:p14="http://schemas.microsoft.com/office/powerpoint/2010/main" val="2946599464"/>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07598" y="496956"/>
            <a:ext cx="8348733" cy="5886173"/>
          </a:xfrm>
        </p:spPr>
        <p:txBody>
          <a:bodyPr>
            <a:normAutofit/>
          </a:bodyPr>
          <a:lstStyle/>
          <a:p>
            <a:pPr marL="0" indent="0">
              <a:buNone/>
            </a:pPr>
            <a:r>
              <a:rPr lang="en-US" b="1" dirty="0"/>
              <a:t>Future directions and challenges</a:t>
            </a:r>
            <a:r>
              <a:rPr lang="en-US" dirty="0"/>
              <a:t> </a:t>
            </a:r>
          </a:p>
          <a:p>
            <a:pPr marL="0" indent="0">
              <a:buNone/>
            </a:pPr>
            <a:r>
              <a:rPr lang="en-US" sz="1400" dirty="0" smtClean="0"/>
              <a:t>The </a:t>
            </a:r>
            <a:r>
              <a:rPr lang="en-US" sz="1400" dirty="0"/>
              <a:t>analysis and model in this study has been mainly focused on Movie theatres available ‘nearby’ to the locations with highest Indian population. Further research can be done on the occupancies of the theatres, ticket pricing by using foursquare venues exploration and recommendations API. </a:t>
            </a:r>
            <a:endParaRPr lang="en-US" sz="1400" dirty="0" smtClean="0"/>
          </a:p>
          <a:p>
            <a:pPr marL="0" indent="0">
              <a:buNone/>
            </a:pPr>
            <a:r>
              <a:rPr lang="en-US" sz="1400" dirty="0" smtClean="0"/>
              <a:t>However </a:t>
            </a:r>
            <a:r>
              <a:rPr lang="en-US" sz="1400" dirty="0"/>
              <a:t>there will always be limitations on getting the right input data ..</a:t>
            </a:r>
            <a:r>
              <a:rPr lang="en-US" sz="1400" dirty="0" err="1"/>
              <a:t>i.e</a:t>
            </a:r>
            <a:r>
              <a:rPr lang="en-US" sz="1400" dirty="0"/>
              <a:t> population , city statistics. With right amount of data pertaining to Indian population spread across various cities, ability to </a:t>
            </a:r>
            <a:r>
              <a:rPr lang="en-US" sz="1400" dirty="0" smtClean="0"/>
              <a:t>retrieve </a:t>
            </a:r>
            <a:r>
              <a:rPr lang="en-US" sz="1400" dirty="0"/>
              <a:t>the accurate data from foursquare or other location based API’s, the research can become much stronger and efficient. Clustering can be done not only on the limited parameters like the movie theatres and categories but also on near by popular venues, foot falls in the theatres for recent movies and ticket pricing. At the end, data availability is the key challenge for data science. This study can be ..not limited to </a:t>
            </a:r>
            <a:r>
              <a:rPr lang="en-US" sz="1400" dirty="0" smtClean="0"/>
              <a:t>Pennsylvania </a:t>
            </a:r>
            <a:r>
              <a:rPr lang="en-US" sz="1400" dirty="0"/>
              <a:t>and extended to other states and across movies to explore the screening opportunities and optimizing the rate of returns for Indian movies screened in United States of America. </a:t>
            </a:r>
          </a:p>
          <a:p>
            <a:pPr marL="0" indent="0">
              <a:buNone/>
            </a:pPr>
            <a:endParaRPr lang="en-US" sz="1400" dirty="0"/>
          </a:p>
          <a:p>
            <a:pPr marL="0" indent="0">
              <a:buNone/>
            </a:pPr>
            <a:endParaRPr lang="en-US" sz="1400" dirty="0" smtClean="0"/>
          </a:p>
          <a:p>
            <a:pPr marL="0" indent="0">
              <a:buNone/>
            </a:pPr>
            <a:endParaRPr lang="en-US" sz="1400" dirty="0"/>
          </a:p>
          <a:p>
            <a:pPr marL="0" indent="0">
              <a:buNone/>
            </a:pPr>
            <a:endParaRPr lang="en-US" sz="1400" dirty="0"/>
          </a:p>
          <a:p>
            <a:pPr marL="0" indent="0">
              <a:buNone/>
            </a:pPr>
            <a:endParaRPr lang="en-US" b="1" dirty="0" smtClean="0"/>
          </a:p>
        </p:txBody>
      </p:sp>
    </p:spTree>
    <p:extLst>
      <p:ext uri="{BB962C8B-B14F-4D97-AF65-F5344CB8AC3E}">
        <p14:creationId xmlns:p14="http://schemas.microsoft.com/office/powerpoint/2010/main" val="523040142"/>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9275" y="107576"/>
            <a:ext cx="8042276" cy="496016"/>
          </a:xfrm>
        </p:spPr>
        <p:txBody>
          <a:bodyPr/>
          <a:lstStyle/>
          <a:p>
            <a:r>
              <a:rPr lang="en-US" sz="3200" b="1" dirty="0" smtClean="0"/>
              <a:t>Contents</a:t>
            </a:r>
            <a:endParaRPr lang="en-US" sz="3200" b="1" dirty="0"/>
          </a:p>
        </p:txBody>
      </p:sp>
      <p:sp>
        <p:nvSpPr>
          <p:cNvPr id="3" name="Content Placeholder 2"/>
          <p:cNvSpPr>
            <a:spLocks noGrp="1"/>
          </p:cNvSpPr>
          <p:nvPr>
            <p:ph idx="1"/>
          </p:nvPr>
        </p:nvSpPr>
        <p:spPr>
          <a:xfrm>
            <a:off x="549275" y="829938"/>
            <a:ext cx="8042276" cy="5570651"/>
          </a:xfrm>
        </p:spPr>
        <p:txBody>
          <a:bodyPr>
            <a:normAutofit fontScale="85000" lnSpcReduction="20000"/>
          </a:bodyPr>
          <a:lstStyle/>
          <a:p>
            <a:r>
              <a:rPr lang="en-US" b="1" dirty="0" smtClean="0"/>
              <a:t>Introduction</a:t>
            </a:r>
          </a:p>
          <a:p>
            <a:r>
              <a:rPr lang="en-US" b="1" dirty="0" smtClean="0"/>
              <a:t>Business Problem</a:t>
            </a:r>
          </a:p>
          <a:p>
            <a:r>
              <a:rPr lang="en-US" b="1" dirty="0" smtClean="0"/>
              <a:t>Data Sources</a:t>
            </a:r>
          </a:p>
          <a:p>
            <a:r>
              <a:rPr lang="en-US" b="1" dirty="0" smtClean="0"/>
              <a:t>Data Retrieval</a:t>
            </a:r>
          </a:p>
          <a:p>
            <a:r>
              <a:rPr lang="en-US" b="1" dirty="0" smtClean="0"/>
              <a:t>Data Cleaning</a:t>
            </a:r>
          </a:p>
          <a:p>
            <a:r>
              <a:rPr lang="en-US" b="1" dirty="0" smtClean="0"/>
              <a:t>Exploratory Analysis</a:t>
            </a:r>
          </a:p>
          <a:p>
            <a:r>
              <a:rPr lang="en-US" b="1" dirty="0" smtClean="0"/>
              <a:t>Modeling</a:t>
            </a:r>
          </a:p>
          <a:p>
            <a:r>
              <a:rPr lang="en-US" b="1" dirty="0" smtClean="0"/>
              <a:t>Cluster Mapping</a:t>
            </a:r>
          </a:p>
          <a:p>
            <a:r>
              <a:rPr lang="en-US" b="1" dirty="0" smtClean="0"/>
              <a:t>Model Evaluation</a:t>
            </a:r>
          </a:p>
          <a:p>
            <a:r>
              <a:rPr lang="en-US" b="1" dirty="0" smtClean="0"/>
              <a:t>Conclusion</a:t>
            </a:r>
          </a:p>
          <a:p>
            <a:r>
              <a:rPr lang="en-US" b="1" dirty="0" smtClean="0"/>
              <a:t>Future Directions and Challenges</a:t>
            </a:r>
          </a:p>
          <a:p>
            <a:pPr marL="0" indent="0">
              <a:buNone/>
            </a:pPr>
            <a:endParaRPr lang="en-US" dirty="0" smtClean="0"/>
          </a:p>
          <a:p>
            <a:pPr marL="0" indent="0">
              <a:buNone/>
            </a:pPr>
            <a:endParaRPr lang="en-US" dirty="0" smtClean="0"/>
          </a:p>
          <a:p>
            <a:pPr marL="0" indent="0">
              <a:buNone/>
            </a:pPr>
            <a:endParaRPr lang="en-US" dirty="0"/>
          </a:p>
        </p:txBody>
      </p:sp>
    </p:spTree>
    <p:extLst>
      <p:ext uri="{BB962C8B-B14F-4D97-AF65-F5344CB8AC3E}">
        <p14:creationId xmlns:p14="http://schemas.microsoft.com/office/powerpoint/2010/main" val="3061366183"/>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07598" y="496956"/>
            <a:ext cx="8348733" cy="5886173"/>
          </a:xfrm>
        </p:spPr>
        <p:txBody>
          <a:bodyPr>
            <a:normAutofit/>
          </a:bodyPr>
          <a:lstStyle/>
          <a:p>
            <a:pPr marL="0" indent="0">
              <a:buNone/>
            </a:pPr>
            <a:r>
              <a:rPr lang="en-US" b="1" dirty="0" smtClean="0"/>
              <a:t>References:</a:t>
            </a:r>
          </a:p>
          <a:p>
            <a:pPr marL="0" indent="0">
              <a:buNone/>
            </a:pPr>
            <a:endParaRPr lang="en-US" sz="1400" dirty="0"/>
          </a:p>
          <a:p>
            <a:r>
              <a:rPr lang="en-US" sz="1400" dirty="0">
                <a:hlinkClick r:id="rId2"/>
              </a:rPr>
              <a:t>https://zipatlas.com/us/pa/zip-code-comparison/percentage-indian-</a:t>
            </a:r>
            <a:r>
              <a:rPr lang="en-US" sz="1400" dirty="0" smtClean="0">
                <a:hlinkClick r:id="rId2"/>
              </a:rPr>
              <a:t>population.htm</a:t>
            </a:r>
            <a:endParaRPr lang="en-US" sz="1400" dirty="0"/>
          </a:p>
          <a:p>
            <a:r>
              <a:rPr lang="en-US" sz="1400" dirty="0">
                <a:hlinkClick r:id="rId3"/>
              </a:rPr>
              <a:t>https://developer.foursquare.com/docs/api/venues/search</a:t>
            </a:r>
            <a:endParaRPr lang="en-US" sz="1400" dirty="0"/>
          </a:p>
          <a:p>
            <a:pPr marL="0" indent="0">
              <a:buNone/>
            </a:pPr>
            <a:endParaRPr lang="en-US" sz="1400" dirty="0"/>
          </a:p>
          <a:p>
            <a:pPr marL="0" indent="0">
              <a:buNone/>
            </a:pPr>
            <a:r>
              <a:rPr lang="en-US" sz="3200" b="1" dirty="0" smtClean="0"/>
              <a:t>Thank You !!!!</a:t>
            </a:r>
          </a:p>
          <a:p>
            <a:pPr marL="0" indent="0">
              <a:buNone/>
            </a:pPr>
            <a:endParaRPr lang="en-US" sz="1400" dirty="0"/>
          </a:p>
          <a:p>
            <a:pPr marL="0" indent="0">
              <a:buNone/>
            </a:pPr>
            <a:endParaRPr lang="en-US" sz="1400" dirty="0"/>
          </a:p>
          <a:p>
            <a:pPr marL="0" indent="0">
              <a:buNone/>
            </a:pPr>
            <a:endParaRPr lang="en-US" b="1" dirty="0" smtClean="0"/>
          </a:p>
        </p:txBody>
      </p:sp>
    </p:spTree>
    <p:extLst>
      <p:ext uri="{BB962C8B-B14F-4D97-AF65-F5344CB8AC3E}">
        <p14:creationId xmlns:p14="http://schemas.microsoft.com/office/powerpoint/2010/main" val="2453957567"/>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49275" y="804789"/>
            <a:ext cx="8042276" cy="5138812"/>
          </a:xfrm>
        </p:spPr>
        <p:txBody>
          <a:bodyPr>
            <a:normAutofit/>
          </a:bodyPr>
          <a:lstStyle/>
          <a:p>
            <a:pPr marL="0" indent="0">
              <a:buNone/>
            </a:pPr>
            <a:r>
              <a:rPr lang="en-US" sz="2600" b="1" dirty="0" smtClean="0"/>
              <a:t>Introduction</a:t>
            </a:r>
          </a:p>
          <a:p>
            <a:pPr marL="0" indent="0">
              <a:buNone/>
            </a:pPr>
            <a:r>
              <a:rPr lang="en-US" sz="1400" dirty="0" smtClean="0"/>
              <a:t>Indian </a:t>
            </a:r>
            <a:r>
              <a:rPr lang="en-US" sz="1400" dirty="0"/>
              <a:t>population across Unites States of America is </a:t>
            </a:r>
            <a:r>
              <a:rPr lang="en-US" sz="1400" dirty="0" smtClean="0"/>
              <a:t>significantly </a:t>
            </a:r>
            <a:r>
              <a:rPr lang="en-US" sz="1400" dirty="0"/>
              <a:t>large compared to other Foreign Nation’s population. In the recent decades, Indian population in United states has grown </a:t>
            </a:r>
            <a:r>
              <a:rPr lang="en-US" sz="1400" dirty="0" smtClean="0"/>
              <a:t>substantially </a:t>
            </a:r>
            <a:r>
              <a:rPr lang="en-US" sz="1400" dirty="0"/>
              <a:t>with more than 4.5 million Indian residents in United States as of last census. Culturally Indian’s are more penchant and inclined towards various art forms out of which Cinema is the dominant interest among the Indian communities. </a:t>
            </a:r>
          </a:p>
          <a:p>
            <a:pPr marL="0" indent="0">
              <a:buNone/>
            </a:pPr>
            <a:r>
              <a:rPr lang="en-US" b="1" dirty="0" smtClean="0"/>
              <a:t>Business Problem</a:t>
            </a:r>
          </a:p>
          <a:p>
            <a:pPr marL="0" indent="0">
              <a:buNone/>
            </a:pPr>
            <a:r>
              <a:rPr lang="en-US" sz="1400" dirty="0"/>
              <a:t>Indian movies have seen tremendous growth in the screening opportunities across the United States. In the last decade, the movies used to be screened in Major states/cities  like NY, NJ, CA, TX etc. In current decade more locations are being explored to screen the Indian movies and average gross revenue generated for popular Indian movies across the country has been increased to 1 Million dollars.  Indian residents do show interest in acquiring the distribution rights and exhibiting the movies to screen across various locations in the country. It is essential to know from the distribution stand point to understand the latest Indian population metrics , distribution across the cities and availability of screens to exhibit the movies and fixing the ticket prices. To start with , I am exploring the cities in Pennsylvania and </a:t>
            </a:r>
            <a:endParaRPr lang="en-US" sz="1400" b="1" dirty="0"/>
          </a:p>
        </p:txBody>
      </p:sp>
    </p:spTree>
    <p:extLst>
      <p:ext uri="{BB962C8B-B14F-4D97-AF65-F5344CB8AC3E}">
        <p14:creationId xmlns:p14="http://schemas.microsoft.com/office/powerpoint/2010/main" val="3689611326"/>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49275" y="804789"/>
            <a:ext cx="8042276" cy="5138812"/>
          </a:xfrm>
        </p:spPr>
        <p:txBody>
          <a:bodyPr>
            <a:normAutofit/>
          </a:bodyPr>
          <a:lstStyle/>
          <a:p>
            <a:pPr marL="0" indent="0">
              <a:buNone/>
            </a:pPr>
            <a:r>
              <a:rPr lang="en-US" sz="2600" b="1" dirty="0" smtClean="0"/>
              <a:t>Data Sources</a:t>
            </a:r>
          </a:p>
          <a:p>
            <a:r>
              <a:rPr lang="en-US" sz="1400" dirty="0"/>
              <a:t>Details of Indian population based on city and </a:t>
            </a:r>
            <a:r>
              <a:rPr lang="en-US" sz="1400" dirty="0" smtClean="0"/>
              <a:t>zip code </a:t>
            </a:r>
            <a:r>
              <a:rPr lang="en-US" sz="1400" dirty="0"/>
              <a:t>within the state of Pennsylvania from zipcodeatlas. Results of cities / </a:t>
            </a:r>
            <a:r>
              <a:rPr lang="en-US" sz="1400" dirty="0" smtClean="0"/>
              <a:t>zip codes </a:t>
            </a:r>
            <a:r>
              <a:rPr lang="en-US" sz="1400" dirty="0"/>
              <a:t>with top 100 percentage of Indian population are considered for the Project. </a:t>
            </a:r>
          </a:p>
          <a:p>
            <a:r>
              <a:rPr lang="en-US" sz="1400" dirty="0"/>
              <a:t>Foursquare places API to acquire the venues related to the movie theatres across the state of Pennsylvania. Foursquare defines ‘Venue’ as a place of interest. Each foursquare venue is assigned to a category and each category has a category id. The criteria used to </a:t>
            </a:r>
            <a:r>
              <a:rPr lang="en-US" sz="1400" dirty="0" smtClean="0"/>
              <a:t>retrieve </a:t>
            </a:r>
            <a:r>
              <a:rPr lang="en-US" sz="1400" dirty="0"/>
              <a:t>the data will be  based on the category id of movies, near by locations as the cities in </a:t>
            </a:r>
            <a:r>
              <a:rPr lang="en-US" sz="1400" dirty="0" smtClean="0"/>
              <a:t>Pennsylvania. </a:t>
            </a:r>
            <a:r>
              <a:rPr lang="en-US" sz="1400" dirty="0"/>
              <a:t>Radius, search intent, query, latitude, longitude and latitude longitude accuracy, result limit will be used iteratively to achieve the best possible data of movie theatres and multiplex venues based on the location of search. In this project the input </a:t>
            </a:r>
            <a:r>
              <a:rPr lang="en-US" sz="1400" dirty="0" smtClean="0"/>
              <a:t>parakeets </a:t>
            </a:r>
            <a:r>
              <a:rPr lang="en-US" sz="1400" dirty="0"/>
              <a:t>used to access the foursquare </a:t>
            </a:r>
            <a:r>
              <a:rPr lang="en-US" sz="1400" dirty="0" err="1"/>
              <a:t>api</a:t>
            </a:r>
            <a:r>
              <a:rPr lang="en-US" sz="1400" dirty="0"/>
              <a:t> end points are ‘</a:t>
            </a:r>
            <a:r>
              <a:rPr lang="en-US" sz="1400" dirty="0" err="1"/>
              <a:t>categoryId</a:t>
            </a:r>
            <a:r>
              <a:rPr lang="en-US" sz="1400" dirty="0"/>
              <a:t>’,‘near’, ‘intent’, ‘</a:t>
            </a:r>
            <a:r>
              <a:rPr lang="en-US" sz="1400" dirty="0" err="1"/>
              <a:t>llAcc</a:t>
            </a:r>
            <a:r>
              <a:rPr lang="en-US" sz="1400" dirty="0"/>
              <a:t>’,’</a:t>
            </a:r>
            <a:r>
              <a:rPr lang="en-US" sz="1400" dirty="0" err="1"/>
              <a:t>query’,’radius’,’limit</a:t>
            </a:r>
            <a:r>
              <a:rPr lang="en-US" sz="1400" dirty="0"/>
              <a:t>’ and other client access parameters.</a:t>
            </a:r>
          </a:p>
          <a:p>
            <a:pPr marL="0" indent="0">
              <a:buNone/>
            </a:pPr>
            <a:endParaRPr lang="en-US" sz="1400" b="1" dirty="0" smtClean="0"/>
          </a:p>
        </p:txBody>
      </p:sp>
    </p:spTree>
    <p:extLst>
      <p:ext uri="{BB962C8B-B14F-4D97-AF65-F5344CB8AC3E}">
        <p14:creationId xmlns:p14="http://schemas.microsoft.com/office/powerpoint/2010/main" val="976048325"/>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49275" y="287130"/>
            <a:ext cx="8042276" cy="6316870"/>
          </a:xfrm>
        </p:spPr>
        <p:txBody>
          <a:bodyPr>
            <a:normAutofit/>
          </a:bodyPr>
          <a:lstStyle/>
          <a:p>
            <a:pPr marL="0" indent="0">
              <a:buNone/>
            </a:pPr>
            <a:r>
              <a:rPr lang="en-US" b="1" dirty="0"/>
              <a:t>Data </a:t>
            </a:r>
            <a:r>
              <a:rPr lang="en-US" b="1" dirty="0" smtClean="0"/>
              <a:t>Retrieval</a:t>
            </a:r>
            <a:endParaRPr lang="en-US" dirty="0"/>
          </a:p>
          <a:p>
            <a:pPr marL="0" indent="0">
              <a:buNone/>
            </a:pPr>
            <a:r>
              <a:rPr lang="en-US" sz="1600" dirty="0" smtClean="0"/>
              <a:t>Data pertaining to Asian (Indian) population in Pennsylvania by zip code is obtained from zipcodeatlas. The link to the website was read into pandas data frame. After scraping through the data, the right index location was obtained to get the Indian population data into a tabular format.  Columns were added to the data frame obtained. </a:t>
            </a:r>
            <a:endParaRPr lang="en-US" sz="1600" dirty="0"/>
          </a:p>
          <a:p>
            <a:pPr marL="0" indent="0">
              <a:buNone/>
            </a:pPr>
            <a:endParaRPr lang="en-US" dirty="0"/>
          </a:p>
          <a:p>
            <a:pPr marL="0" indent="0">
              <a:buNone/>
            </a:pPr>
            <a:r>
              <a:rPr lang="en-US" dirty="0"/>
              <a:t> </a:t>
            </a:r>
          </a:p>
          <a:p>
            <a:pPr marL="0" indent="0">
              <a:buNone/>
            </a:pPr>
            <a:endParaRPr lang="en-US" dirty="0" smtClean="0"/>
          </a:p>
          <a:p>
            <a:pPr marL="0" indent="0">
              <a:buNone/>
            </a:pPr>
            <a:r>
              <a:rPr lang="en-US" sz="1600" dirty="0"/>
              <a:t>Dataset related to the Movie theatre venues across Pennsylvania state was obtained using Foursquare places API. the input </a:t>
            </a:r>
            <a:r>
              <a:rPr lang="en-US" sz="1600" dirty="0" err="1"/>
              <a:t>paramerts</a:t>
            </a:r>
            <a:r>
              <a:rPr lang="en-US" sz="1600" dirty="0"/>
              <a:t> used to access the foursquare </a:t>
            </a:r>
            <a:r>
              <a:rPr lang="en-US" sz="1600" dirty="0" err="1"/>
              <a:t>api</a:t>
            </a:r>
            <a:r>
              <a:rPr lang="en-US" sz="1600" dirty="0"/>
              <a:t> end points are ‘</a:t>
            </a:r>
            <a:r>
              <a:rPr lang="en-US" sz="1600" dirty="0" err="1"/>
              <a:t>categoryId</a:t>
            </a:r>
            <a:r>
              <a:rPr lang="en-US" sz="1600" dirty="0"/>
              <a:t>’,‘near’, ‘intent’, ‘</a:t>
            </a:r>
            <a:r>
              <a:rPr lang="en-US" sz="1600" dirty="0" err="1"/>
              <a:t>llAcc</a:t>
            </a:r>
            <a:r>
              <a:rPr lang="en-US" sz="1600" dirty="0"/>
              <a:t>’,’</a:t>
            </a:r>
            <a:r>
              <a:rPr lang="en-US" sz="1600" dirty="0" err="1"/>
              <a:t>query’,’radius’,’limit</a:t>
            </a:r>
            <a:r>
              <a:rPr lang="en-US" sz="1600" dirty="0"/>
              <a:t>’ and other client access </a:t>
            </a:r>
            <a:r>
              <a:rPr lang="en-US" sz="1600" dirty="0" smtClean="0"/>
              <a:t>parameters</a:t>
            </a:r>
          </a:p>
          <a:p>
            <a:pPr marL="0" indent="0">
              <a:buNone/>
            </a:pPr>
            <a:endParaRPr lang="en-US" sz="1600" dirty="0"/>
          </a:p>
        </p:txBody>
      </p:sp>
      <p:pic>
        <p:nvPicPr>
          <p:cNvPr id="4" name="Picture 3"/>
          <p:cNvPicPr/>
          <p:nvPr/>
        </p:nvPicPr>
        <p:blipFill>
          <a:blip r:embed="rId2">
            <a:extLst>
              <a:ext uri="{28A0092B-C50C-407E-A947-70E740481C1C}">
                <a14:useLocalDpi xmlns:a14="http://schemas.microsoft.com/office/drawing/2010/main" val="0"/>
              </a:ext>
            </a:extLst>
          </a:blip>
          <a:srcRect/>
          <a:stretch>
            <a:fillRect/>
          </a:stretch>
        </p:blipFill>
        <p:spPr bwMode="auto">
          <a:xfrm>
            <a:off x="653817" y="2273433"/>
            <a:ext cx="7091392" cy="1876262"/>
          </a:xfrm>
          <a:prstGeom prst="rect">
            <a:avLst/>
          </a:prstGeom>
          <a:noFill/>
          <a:ln>
            <a:noFill/>
          </a:ln>
        </p:spPr>
      </p:pic>
      <p:pic>
        <p:nvPicPr>
          <p:cNvPr id="5" name="Picture 4"/>
          <p:cNvPicPr/>
          <p:nvPr/>
        </p:nvPicPr>
        <p:blipFill>
          <a:blip r:embed="rId3">
            <a:extLst>
              <a:ext uri="{28A0092B-C50C-407E-A947-70E740481C1C}">
                <a14:useLocalDpi xmlns:a14="http://schemas.microsoft.com/office/drawing/2010/main" val="0"/>
              </a:ext>
            </a:extLst>
          </a:blip>
          <a:srcRect/>
          <a:stretch>
            <a:fillRect/>
          </a:stretch>
        </p:blipFill>
        <p:spPr bwMode="auto">
          <a:xfrm>
            <a:off x="549275" y="5495633"/>
            <a:ext cx="8152986" cy="721360"/>
          </a:xfrm>
          <a:prstGeom prst="rect">
            <a:avLst/>
          </a:prstGeom>
          <a:noFill/>
          <a:ln>
            <a:noFill/>
          </a:ln>
        </p:spPr>
      </p:pic>
    </p:spTree>
    <p:extLst>
      <p:ext uri="{BB962C8B-B14F-4D97-AF65-F5344CB8AC3E}">
        <p14:creationId xmlns:p14="http://schemas.microsoft.com/office/powerpoint/2010/main" val="2570980328"/>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52055" y="496956"/>
            <a:ext cx="8239496" cy="5886173"/>
          </a:xfrm>
        </p:spPr>
        <p:txBody>
          <a:bodyPr>
            <a:normAutofit/>
          </a:bodyPr>
          <a:lstStyle/>
          <a:p>
            <a:pPr marL="0" indent="0">
              <a:spcBef>
                <a:spcPts val="0"/>
              </a:spcBef>
              <a:buNone/>
            </a:pPr>
            <a:endParaRPr lang="en-US" sz="1400" dirty="0" smtClean="0"/>
          </a:p>
          <a:p>
            <a:pPr marL="0" indent="0">
              <a:spcBef>
                <a:spcPts val="0"/>
              </a:spcBef>
              <a:buNone/>
            </a:pPr>
            <a:r>
              <a:rPr lang="en-US" sz="1400" dirty="0" smtClean="0"/>
              <a:t>The following </a:t>
            </a:r>
            <a:r>
              <a:rPr lang="en-US" sz="1400" dirty="0"/>
              <a:t>function was defined to recursively sends a ‘get’ request to Foursquare for each city that requests a search of movie </a:t>
            </a:r>
            <a:r>
              <a:rPr lang="en-US" sz="1400" dirty="0" smtClean="0"/>
              <a:t>theatres. </a:t>
            </a:r>
            <a:r>
              <a:rPr lang="en-US" sz="1400" dirty="0"/>
              <a:t>While looping through each city from the PA dataset, the function appends each movie theatre venue as a venue entry to a list and, after looping through each city, creates a </a:t>
            </a:r>
            <a:r>
              <a:rPr lang="en-US" sz="1400" dirty="0" err="1" smtClean="0"/>
              <a:t>dataframe</a:t>
            </a:r>
            <a:r>
              <a:rPr lang="en-US" sz="1400" dirty="0" smtClean="0"/>
              <a:t> </a:t>
            </a:r>
            <a:r>
              <a:rPr lang="en-US" sz="1400" dirty="0"/>
              <a:t>of all of the </a:t>
            </a:r>
            <a:r>
              <a:rPr lang="en-US" sz="1400" dirty="0" smtClean="0"/>
              <a:t>results. Included for each category in the dataset are city, venue name, venue category, coordinates and address.</a:t>
            </a:r>
          </a:p>
          <a:p>
            <a:pPr marL="0" indent="0">
              <a:spcBef>
                <a:spcPts val="0"/>
              </a:spcBef>
              <a:buNone/>
            </a:pPr>
            <a:endParaRPr lang="en-US" sz="1400" dirty="0"/>
          </a:p>
        </p:txBody>
      </p:sp>
      <p:pic>
        <p:nvPicPr>
          <p:cNvPr id="5" name="Picture 4"/>
          <p:cNvPicPr/>
          <p:nvPr/>
        </p:nvPicPr>
        <p:blipFill>
          <a:blip r:embed="rId2">
            <a:extLst>
              <a:ext uri="{28A0092B-C50C-407E-A947-70E740481C1C}">
                <a14:useLocalDpi xmlns:a14="http://schemas.microsoft.com/office/drawing/2010/main" val="0"/>
              </a:ext>
            </a:extLst>
          </a:blip>
          <a:srcRect/>
          <a:stretch>
            <a:fillRect/>
          </a:stretch>
        </p:blipFill>
        <p:spPr bwMode="auto">
          <a:xfrm>
            <a:off x="352055" y="3244306"/>
            <a:ext cx="8499614" cy="3045893"/>
          </a:xfrm>
          <a:prstGeom prst="rect">
            <a:avLst/>
          </a:prstGeom>
          <a:noFill/>
          <a:ln>
            <a:noFill/>
          </a:ln>
        </p:spPr>
      </p:pic>
      <p:pic>
        <p:nvPicPr>
          <p:cNvPr id="2" name="Picture 1"/>
          <p:cNvPicPr>
            <a:picLocks noChangeAspect="1"/>
          </p:cNvPicPr>
          <p:nvPr/>
        </p:nvPicPr>
        <p:blipFill>
          <a:blip r:embed="rId3"/>
          <a:stretch>
            <a:fillRect/>
          </a:stretch>
        </p:blipFill>
        <p:spPr>
          <a:xfrm>
            <a:off x="352055" y="1976904"/>
            <a:ext cx="8499614" cy="1091355"/>
          </a:xfrm>
          <a:prstGeom prst="rect">
            <a:avLst/>
          </a:prstGeom>
        </p:spPr>
      </p:pic>
    </p:spTree>
    <p:extLst>
      <p:ext uri="{BB962C8B-B14F-4D97-AF65-F5344CB8AC3E}">
        <p14:creationId xmlns:p14="http://schemas.microsoft.com/office/powerpoint/2010/main" val="1652826734"/>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49275" y="496956"/>
            <a:ext cx="8042276" cy="5886173"/>
          </a:xfrm>
        </p:spPr>
        <p:txBody>
          <a:bodyPr/>
          <a:lstStyle/>
          <a:p>
            <a:pPr marL="0" indent="0">
              <a:spcBef>
                <a:spcPts val="0"/>
              </a:spcBef>
              <a:buNone/>
            </a:pPr>
            <a:r>
              <a:rPr lang="en-US" b="1" dirty="0" smtClean="0"/>
              <a:t>Data Cleaning</a:t>
            </a:r>
          </a:p>
          <a:p>
            <a:pPr marL="0" indent="0">
              <a:spcBef>
                <a:spcPts val="0"/>
              </a:spcBef>
              <a:buNone/>
            </a:pPr>
            <a:endParaRPr lang="en-US" b="1" dirty="0" smtClean="0"/>
          </a:p>
          <a:p>
            <a:pPr marL="0" indent="0">
              <a:spcBef>
                <a:spcPts val="0"/>
              </a:spcBef>
              <a:buNone/>
            </a:pPr>
            <a:r>
              <a:rPr lang="en-US" sz="1400" dirty="0"/>
              <a:t>The Population dataset has been cleaned by applying the following </a:t>
            </a:r>
            <a:r>
              <a:rPr lang="en-US" sz="1400" dirty="0" smtClean="0"/>
              <a:t>  steps</a:t>
            </a:r>
            <a:r>
              <a:rPr lang="en-US" sz="1400" dirty="0"/>
              <a:t>.</a:t>
            </a:r>
          </a:p>
          <a:p>
            <a:pPr marL="336550" lvl="1" indent="0">
              <a:spcBef>
                <a:spcPts val="0"/>
              </a:spcBef>
            </a:pPr>
            <a:r>
              <a:rPr lang="en-US" sz="1400" dirty="0" smtClean="0"/>
              <a:t> Obtain </a:t>
            </a:r>
            <a:r>
              <a:rPr lang="en-US" sz="1400" dirty="0"/>
              <a:t>the city and state separately using split function.</a:t>
            </a:r>
          </a:p>
          <a:p>
            <a:pPr marL="336550" lvl="1" indent="0">
              <a:spcBef>
                <a:spcPts val="0"/>
              </a:spcBef>
            </a:pPr>
            <a:r>
              <a:rPr lang="en-US" sz="1400" dirty="0" smtClean="0"/>
              <a:t> Drop </a:t>
            </a:r>
            <a:r>
              <a:rPr lang="en-US" sz="1400" dirty="0"/>
              <a:t>the unwanted columns like index, rank and location</a:t>
            </a:r>
          </a:p>
          <a:p>
            <a:pPr marL="336550" lvl="1" indent="0">
              <a:spcBef>
                <a:spcPts val="0"/>
              </a:spcBef>
            </a:pPr>
            <a:r>
              <a:rPr lang="en-US" sz="1400" dirty="0" smtClean="0"/>
              <a:t> Drop </a:t>
            </a:r>
            <a:r>
              <a:rPr lang="en-US" sz="1400" dirty="0"/>
              <a:t>the cities with population less than 1000</a:t>
            </a:r>
          </a:p>
          <a:p>
            <a:pPr marL="336550" lvl="1" indent="0">
              <a:spcBef>
                <a:spcPts val="0"/>
              </a:spcBef>
            </a:pPr>
            <a:r>
              <a:rPr lang="en-US" sz="1600" dirty="0" smtClean="0"/>
              <a:t> </a:t>
            </a:r>
            <a:r>
              <a:rPr lang="en-US" sz="1400" dirty="0" smtClean="0"/>
              <a:t>Converted </a:t>
            </a:r>
            <a:r>
              <a:rPr lang="en-US" sz="1400" dirty="0"/>
              <a:t>the Percentage of Indians to Float</a:t>
            </a:r>
          </a:p>
          <a:p>
            <a:pPr marL="0" indent="0">
              <a:spcBef>
                <a:spcPts val="0"/>
              </a:spcBef>
              <a:buNone/>
            </a:pPr>
            <a:endParaRPr lang="en-US" b="1" dirty="0"/>
          </a:p>
        </p:txBody>
      </p:sp>
      <p:pic>
        <p:nvPicPr>
          <p:cNvPr id="2" name="Picture 1"/>
          <p:cNvPicPr>
            <a:picLocks noChangeAspect="1"/>
          </p:cNvPicPr>
          <p:nvPr/>
        </p:nvPicPr>
        <p:blipFill>
          <a:blip r:embed="rId2"/>
          <a:stretch>
            <a:fillRect/>
          </a:stretch>
        </p:blipFill>
        <p:spPr>
          <a:xfrm>
            <a:off x="549275" y="2502392"/>
            <a:ext cx="8365260" cy="3486087"/>
          </a:xfrm>
          <a:prstGeom prst="rect">
            <a:avLst/>
          </a:prstGeom>
        </p:spPr>
      </p:pic>
    </p:spTree>
    <p:extLst>
      <p:ext uri="{BB962C8B-B14F-4D97-AF65-F5344CB8AC3E}">
        <p14:creationId xmlns:p14="http://schemas.microsoft.com/office/powerpoint/2010/main" val="2874181293"/>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49274" y="496956"/>
            <a:ext cx="8348733" cy="5886173"/>
          </a:xfrm>
        </p:spPr>
        <p:txBody>
          <a:bodyPr/>
          <a:lstStyle/>
          <a:p>
            <a:pPr marL="0" indent="0">
              <a:spcBef>
                <a:spcPts val="0"/>
              </a:spcBef>
              <a:buNone/>
            </a:pPr>
            <a:endParaRPr lang="en-US" sz="1400" dirty="0" smtClean="0"/>
          </a:p>
          <a:p>
            <a:pPr marL="0" indent="0">
              <a:spcBef>
                <a:spcPts val="0"/>
              </a:spcBef>
              <a:buNone/>
            </a:pPr>
            <a:r>
              <a:rPr lang="en-US" sz="1400" dirty="0" smtClean="0"/>
              <a:t>Theatre </a:t>
            </a:r>
            <a:r>
              <a:rPr lang="en-US" sz="1400" dirty="0"/>
              <a:t>Venues dataset has been cleaned by applying the following steps</a:t>
            </a:r>
            <a:r>
              <a:rPr lang="en-US" sz="1400" dirty="0" smtClean="0"/>
              <a:t>.</a:t>
            </a:r>
          </a:p>
          <a:p>
            <a:pPr marL="0" indent="0">
              <a:spcBef>
                <a:spcPts val="0"/>
              </a:spcBef>
              <a:buNone/>
            </a:pPr>
            <a:endParaRPr lang="en-US" sz="1400" dirty="0"/>
          </a:p>
          <a:p>
            <a:pPr marL="0" lvl="0" indent="0">
              <a:spcBef>
                <a:spcPts val="0"/>
              </a:spcBef>
            </a:pPr>
            <a:r>
              <a:rPr lang="en-US" sz="1400" dirty="0" smtClean="0"/>
              <a:t> Dropped </a:t>
            </a:r>
            <a:r>
              <a:rPr lang="en-US" sz="1400" dirty="0"/>
              <a:t>the venue categories other than ‘Movie Theatres’ and ‘Multiplex’</a:t>
            </a:r>
          </a:p>
          <a:p>
            <a:pPr marL="0" lvl="0" indent="0">
              <a:spcBef>
                <a:spcPts val="0"/>
              </a:spcBef>
            </a:pPr>
            <a:r>
              <a:rPr lang="en-US" sz="1400" dirty="0" smtClean="0"/>
              <a:t> Dropped the Venue latitude and longitudes</a:t>
            </a:r>
            <a:endParaRPr lang="en-US" sz="1400" dirty="0"/>
          </a:p>
          <a:p>
            <a:pPr marL="0" lvl="0" indent="0">
              <a:spcBef>
                <a:spcPts val="0"/>
              </a:spcBef>
            </a:pPr>
            <a:r>
              <a:rPr lang="en-US" sz="1400" dirty="0" smtClean="0"/>
              <a:t> Removed </a:t>
            </a:r>
            <a:r>
              <a:rPr lang="en-US" sz="1400" dirty="0"/>
              <a:t>duplicates on the Venue names as this API looped search will </a:t>
            </a:r>
            <a:r>
              <a:rPr lang="en-US" sz="1400" dirty="0" smtClean="0"/>
              <a:t>retrieve </a:t>
            </a:r>
            <a:r>
              <a:rPr lang="en-US" sz="1400" dirty="0"/>
              <a:t>similar venues ‘near’ the input cities. </a:t>
            </a:r>
          </a:p>
          <a:p>
            <a:pPr marL="0" indent="0">
              <a:spcBef>
                <a:spcPts val="0"/>
              </a:spcBef>
              <a:buNone/>
            </a:pPr>
            <a:endParaRPr lang="en-US" sz="1400" dirty="0" smtClean="0"/>
          </a:p>
          <a:p>
            <a:pPr marL="0" indent="0">
              <a:spcBef>
                <a:spcPts val="0"/>
              </a:spcBef>
              <a:buNone/>
            </a:pPr>
            <a:r>
              <a:rPr lang="en-US" sz="1400" dirty="0" smtClean="0"/>
              <a:t>Data </a:t>
            </a:r>
            <a:r>
              <a:rPr lang="en-US" sz="1400" dirty="0"/>
              <a:t>obtained from Four square API was not consistently giving the ‘City’ column of the search criteria for specific locations. As a result the city column cannot be used. This caused improper classification of the venues associated with the cities. To minimize this issue, the latitude longitude accuracy was </a:t>
            </a:r>
            <a:r>
              <a:rPr lang="en-US" sz="1400" dirty="0"/>
              <a:t>i</a:t>
            </a:r>
            <a:r>
              <a:rPr lang="en-US" sz="1400" dirty="0" smtClean="0"/>
              <a:t>ncorporated </a:t>
            </a:r>
            <a:r>
              <a:rPr lang="en-US" sz="1400" dirty="0"/>
              <a:t>in the search criteria. </a:t>
            </a:r>
          </a:p>
          <a:p>
            <a:pPr marL="0" indent="0">
              <a:spcBef>
                <a:spcPts val="0"/>
              </a:spcBef>
              <a:buNone/>
            </a:pPr>
            <a:endParaRPr lang="en-US" b="1" dirty="0"/>
          </a:p>
        </p:txBody>
      </p:sp>
      <p:pic>
        <p:nvPicPr>
          <p:cNvPr id="4" name="Picture 3"/>
          <p:cNvPicPr>
            <a:picLocks noChangeAspect="1"/>
          </p:cNvPicPr>
          <p:nvPr/>
        </p:nvPicPr>
        <p:blipFill>
          <a:blip r:embed="rId2"/>
          <a:stretch>
            <a:fillRect/>
          </a:stretch>
        </p:blipFill>
        <p:spPr>
          <a:xfrm>
            <a:off x="549275" y="3560314"/>
            <a:ext cx="8348733" cy="2450456"/>
          </a:xfrm>
          <a:prstGeom prst="rect">
            <a:avLst/>
          </a:prstGeom>
        </p:spPr>
      </p:pic>
    </p:spTree>
    <p:extLst>
      <p:ext uri="{BB962C8B-B14F-4D97-AF65-F5344CB8AC3E}">
        <p14:creationId xmlns:p14="http://schemas.microsoft.com/office/powerpoint/2010/main" val="1022830034"/>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49274" y="496956"/>
            <a:ext cx="8348733" cy="5886173"/>
          </a:xfrm>
        </p:spPr>
        <p:txBody>
          <a:bodyPr>
            <a:normAutofit/>
          </a:bodyPr>
          <a:lstStyle/>
          <a:p>
            <a:pPr marL="0" indent="0">
              <a:buNone/>
            </a:pPr>
            <a:r>
              <a:rPr lang="en-US" b="1" dirty="0" smtClean="0"/>
              <a:t>Exploratory Analysis</a:t>
            </a:r>
            <a:endParaRPr lang="en-US" dirty="0"/>
          </a:p>
          <a:p>
            <a:pPr marL="0" indent="0">
              <a:buNone/>
            </a:pPr>
            <a:r>
              <a:rPr lang="en-US" sz="1500" dirty="0"/>
              <a:t>Folium maps have been generated on the venue details obtained from Foursquare API to check if the venue details are distributed across the state of Pennsylvania. </a:t>
            </a:r>
            <a:r>
              <a:rPr lang="en-US" sz="1500" dirty="0" smtClean="0"/>
              <a:t>Cites </a:t>
            </a:r>
            <a:r>
              <a:rPr lang="en-US" sz="1500" dirty="0"/>
              <a:t>with highest count of venue categories and near by cities which were misclassified , not present in the population dataset were identified. The parameters to </a:t>
            </a:r>
            <a:r>
              <a:rPr lang="en-US" sz="1500" dirty="0" smtClean="0"/>
              <a:t>retrieve </a:t>
            </a:r>
            <a:r>
              <a:rPr lang="en-US" sz="1500" dirty="0"/>
              <a:t>results from Foursquare API have been </a:t>
            </a:r>
            <a:r>
              <a:rPr lang="en-US" sz="1500" dirty="0" smtClean="0"/>
              <a:t>revisited </a:t>
            </a:r>
            <a:r>
              <a:rPr lang="en-US" sz="1500" dirty="0"/>
              <a:t>and changed to get the optimal results. Ex:- using radius of 50,000 (maximum) and limit of 50 (maximum) is </a:t>
            </a:r>
            <a:r>
              <a:rPr lang="en-US" sz="1500" dirty="0" smtClean="0"/>
              <a:t>yielding </a:t>
            </a:r>
            <a:r>
              <a:rPr lang="en-US" sz="1500" dirty="0"/>
              <a:t>duplicate venue results which were not tagged to any city (the JSON file does not always return the ‘city’ column for each request. Iterations have been performed to determine the best possible combinations of radius, limit and location accuracy parameters while initiating the search function of foursquare API. </a:t>
            </a:r>
          </a:p>
          <a:p>
            <a:pPr marL="0" indent="0">
              <a:buNone/>
            </a:pPr>
            <a:r>
              <a:rPr lang="en-US" sz="1500" dirty="0"/>
              <a:t>Following questions have been put on the dataset and data was prepared accordingly.</a:t>
            </a:r>
          </a:p>
          <a:p>
            <a:r>
              <a:rPr lang="en-US" sz="1500" dirty="0"/>
              <a:t>How many venues are misclassified in wrong venue category?</a:t>
            </a:r>
          </a:p>
          <a:p>
            <a:r>
              <a:rPr lang="en-US" sz="1500" dirty="0"/>
              <a:t>How many venues are missing address details ?</a:t>
            </a:r>
          </a:p>
          <a:p>
            <a:r>
              <a:rPr lang="en-US" sz="1500" dirty="0"/>
              <a:t>How many venues are repeating in the result dataset with different venue names?</a:t>
            </a:r>
          </a:p>
          <a:p>
            <a:pPr marL="0" indent="0">
              <a:spcBef>
                <a:spcPts val="0"/>
              </a:spcBef>
              <a:buNone/>
            </a:pPr>
            <a:endParaRPr lang="en-US" b="1" dirty="0"/>
          </a:p>
        </p:txBody>
      </p:sp>
    </p:spTree>
    <p:extLst>
      <p:ext uri="{BB962C8B-B14F-4D97-AF65-F5344CB8AC3E}">
        <p14:creationId xmlns:p14="http://schemas.microsoft.com/office/powerpoint/2010/main" val="1861565744"/>
      </p:ext>
    </p:extLst>
  </p:cSld>
  <p:clrMapOvr>
    <a:masterClrMapping/>
  </p:clrMapOvr>
  <p:timing>
    <p:tnLst>
      <p:par>
        <p:cTn xmlns:p14="http://schemas.microsoft.com/office/powerpoint/2010/mai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Breeze">
  <a:themeElements>
    <a:clrScheme name="Breeze">
      <a:dk1>
        <a:sysClr val="windowText" lastClr="000000"/>
      </a:dk1>
      <a:lt1>
        <a:sysClr val="window" lastClr="FFFFFF"/>
      </a:lt1>
      <a:dk2>
        <a:srgbClr val="09213B"/>
      </a:dk2>
      <a:lt2>
        <a:srgbClr val="D5EDF4"/>
      </a:lt2>
      <a:accent1>
        <a:srgbClr val="2C7C9F"/>
      </a:accent1>
      <a:accent2>
        <a:srgbClr val="244A58"/>
      </a:accent2>
      <a:accent3>
        <a:srgbClr val="E2751D"/>
      </a:accent3>
      <a:accent4>
        <a:srgbClr val="FFB400"/>
      </a:accent4>
      <a:accent5>
        <a:srgbClr val="7EB606"/>
      </a:accent5>
      <a:accent6>
        <a:srgbClr val="C00000"/>
      </a:accent6>
      <a:hlink>
        <a:srgbClr val="7030A0"/>
      </a:hlink>
      <a:folHlink>
        <a:srgbClr val="00B0F0"/>
      </a:folHlink>
    </a:clrScheme>
    <a:fontScheme name="Breeze">
      <a:majorFont>
        <a:latin typeface="News Gothic MT"/>
        <a:ea typeface=""/>
        <a:cs typeface=""/>
        <a:font script="Jpan" typeface="ＭＳ Ｐゴシック"/>
        <a:font script="Hans" typeface="宋体"/>
        <a:font script="Hant" typeface="新細明體"/>
      </a:majorFont>
      <a:minorFont>
        <a:latin typeface="News Gothic MT"/>
        <a:ea typeface=""/>
        <a:cs typeface=""/>
        <a:font script="Jpan" typeface="ＭＳ Ｐゴシック"/>
        <a:font script="Hans" typeface="宋体"/>
        <a:font script="Hant" typeface="新細明體"/>
      </a:minorFont>
    </a:fontScheme>
    <a:fmtScheme name="Breeze">
      <a:fillStyleLst>
        <a:solidFill>
          <a:schemeClr val="phClr"/>
        </a:solidFill>
        <a:gradFill rotWithShape="1">
          <a:gsLst>
            <a:gs pos="31000">
              <a:schemeClr val="phClr">
                <a:tint val="100000"/>
                <a:shade val="100000"/>
                <a:satMod val="120000"/>
              </a:schemeClr>
            </a:gs>
            <a:gs pos="100000">
              <a:schemeClr val="phClr">
                <a:tint val="50000"/>
                <a:satMod val="150000"/>
              </a:schemeClr>
            </a:gs>
          </a:gsLst>
          <a:lin ang="5400000" scaled="1"/>
        </a:gradFill>
        <a:gradFill rotWithShape="1">
          <a:gsLst>
            <a:gs pos="0">
              <a:schemeClr val="phClr">
                <a:shade val="100000"/>
                <a:satMod val="120000"/>
              </a:schemeClr>
            </a:gs>
            <a:gs pos="69000">
              <a:schemeClr val="phClr">
                <a:tint val="80000"/>
                <a:shade val="100000"/>
                <a:satMod val="150000"/>
              </a:schemeClr>
            </a:gs>
            <a:gs pos="100000">
              <a:schemeClr val="phClr">
                <a:tint val="50000"/>
                <a:shade val="100000"/>
                <a:satMod val="150000"/>
              </a:schemeClr>
            </a:gs>
          </a:gsLst>
          <a:path path="circle">
            <a:fillToRect l="100000" t="100000" r="100000" b="100000"/>
          </a:path>
        </a:gradFill>
      </a:fillStyleLst>
      <a:lnStyleLst>
        <a:ln w="12700" cap="flat" cmpd="sng" algn="ctr">
          <a:solidFill>
            <a:schemeClr val="phClr">
              <a:shade val="95000"/>
              <a:satMod val="105000"/>
            </a:schemeClr>
          </a:solidFill>
          <a:prstDash val="solid"/>
        </a:ln>
        <a:ln w="25400" cap="flat" cmpd="dbl" algn="ctr">
          <a:solidFill>
            <a:schemeClr val="phClr"/>
          </a:solidFill>
          <a:prstDash val="solid"/>
        </a:ln>
        <a:ln w="31750" cap="flat" cmpd="dbl" algn="ctr">
          <a:solidFill>
            <a:schemeClr val="phClr"/>
          </a:solidFill>
          <a:prstDash val="solid"/>
        </a:ln>
      </a:lnStyleLst>
      <a:effectStyleLst>
        <a:effectStyle>
          <a:effectLst/>
        </a:effectStyle>
        <a:effectStyle>
          <a:effectLst>
            <a:outerShdw blurRad="63500" dist="25400" dir="5400000" sx="101000" sy="101000" rotWithShape="0">
              <a:srgbClr val="000000">
                <a:alpha val="40000"/>
              </a:srgbClr>
            </a:outerShdw>
          </a:effectLst>
        </a:effectStyle>
        <a:effectStyle>
          <a:effectLst>
            <a:innerShdw blurRad="127000" dist="25400" dir="13500000">
              <a:srgbClr val="C0C0C0">
                <a:alpha val="75000"/>
              </a:srgbClr>
            </a:innerShdw>
            <a:outerShdw blurRad="88900" dist="25400" dir="5400000" sx="102000" sy="102000" algn="ctr" rotWithShape="0">
              <a:srgbClr val="C0C0C0">
                <a:alpha val="40000"/>
              </a:srgbClr>
            </a:outerShdw>
          </a:effectLst>
          <a:scene3d>
            <a:camera prst="perspectiveLeft" fov="300000"/>
            <a:lightRig rig="soft" dir="l">
              <a:rot lat="0" lon="0" rev="4200000"/>
            </a:lightRig>
          </a:scene3d>
          <a:sp3d extrusionH="38100" prstMaterial="powder">
            <a:bevelT w="50800" h="88900" prst="convex"/>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blipFill rotWithShape="1">
          <a:blip xmlns:r="http://schemas.openxmlformats.org/officeDocument/2006/relationships" r:embed="rId1">
            <a:duotone>
              <a:schemeClr val="phClr">
                <a:shade val="40000"/>
                <a:satMod val="400000"/>
              </a:schemeClr>
              <a:schemeClr val="phClr">
                <a:tint val="10000"/>
                <a:satMod val="200000"/>
              </a:schemeClr>
            </a:duotone>
          </a:blip>
          <a:stretch/>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175</TotalTime>
  <Words>2057</Words>
  <Application>Microsoft Macintosh PowerPoint</Application>
  <PresentationFormat>On-screen Show (4:3)</PresentationFormat>
  <Paragraphs>132</Paragraphs>
  <Slides>20</Slides>
  <Notes>1</Notes>
  <HiddenSlides>0</HiddenSlides>
  <MMClips>0</MMClips>
  <ScaleCrop>false</ScaleCrop>
  <HeadingPairs>
    <vt:vector size="4" baseType="variant">
      <vt:variant>
        <vt:lpstr>Theme</vt:lpstr>
      </vt:variant>
      <vt:variant>
        <vt:i4>1</vt:i4>
      </vt:variant>
      <vt:variant>
        <vt:lpstr>Slide Titles</vt:lpstr>
      </vt:variant>
      <vt:variant>
        <vt:i4>20</vt:i4>
      </vt:variant>
    </vt:vector>
  </HeadingPairs>
  <TitlesOfParts>
    <vt:vector size="21" baseType="lpstr">
      <vt:lpstr>Breeze</vt:lpstr>
      <vt:lpstr>Pennsylvania Movie Theatres – Capstone Project</vt:lpstr>
      <vt:lpstr>Contents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Pennsylvania Movie Theatres – Capstone Project</dc:title>
  <dc:creator>sai</dc:creator>
  <cp:lastModifiedBy>sai</cp:lastModifiedBy>
  <cp:revision>17</cp:revision>
  <dcterms:created xsi:type="dcterms:W3CDTF">2019-09-20T03:31:28Z</dcterms:created>
  <dcterms:modified xsi:type="dcterms:W3CDTF">2019-09-20T06:26:33Z</dcterms:modified>
</cp:coreProperties>
</file>